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24384000" cy="13716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Helvetica Neue" panose="02000503000000020004" pitchFamily="2" charset="0"/>
      <p:regular r:id="rId24"/>
      <p:bold r:id="rId25"/>
      <p:italic r:id="rId26"/>
      <p:boldItalic r:id="rId27"/>
    </p:embeddedFont>
    <p:embeddedFont>
      <p:font typeface="Helvetica Neue Light" panose="02000403000000020004" pitchFamily="2" charset="0"/>
      <p:regular r:id="rId28"/>
      <p:bold r:id="rId29"/>
      <p:italic r:id="rId30"/>
      <p:boldItalic r:id="rId31"/>
    </p:embeddedFont>
    <p:embeddedFont>
      <p:font typeface="Inter" panose="020B0502030000000004" pitchFamily="34" charset="0"/>
      <p:regular r:id="rId32"/>
      <p:bold r:id="rId33"/>
    </p:embeddedFont>
    <p:embeddedFont>
      <p:font typeface="Montserrat" pitchFamily="2" charset="77"/>
      <p:regular r:id="rId34"/>
      <p:bold r:id="rId35"/>
      <p:italic r:id="rId36"/>
      <p:boldItalic r:id="rId37"/>
    </p:embeddedFont>
    <p:embeddedFont>
      <p:font typeface="Montserrat Medium" pitchFamily="2" charset="77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717">
          <p15:clr>
            <a:srgbClr val="9AA0A6"/>
          </p15:clr>
        </p15:guide>
        <p15:guide id="2" orient="horz" pos="1944">
          <p15:clr>
            <a:srgbClr val="9AA0A6"/>
          </p15:clr>
        </p15:guide>
        <p15:guide id="3" orient="horz" pos="2880">
          <p15:clr>
            <a:srgbClr val="9AA0A6"/>
          </p15:clr>
        </p15:guide>
        <p15:guide id="4" orient="horz" pos="6768">
          <p15:clr>
            <a:srgbClr val="9AA0A6"/>
          </p15:clr>
        </p15:guide>
        <p15:guide id="5" orient="horz" pos="3102">
          <p15:clr>
            <a:srgbClr val="9AA0A6"/>
          </p15:clr>
        </p15:guide>
        <p15:guide id="6" pos="1198">
          <p15:clr>
            <a:srgbClr val="9AA0A6"/>
          </p15:clr>
        </p15:guide>
        <p15:guide id="7" orient="horz" pos="4356">
          <p15:clr>
            <a:srgbClr val="9AA0A6"/>
          </p15:clr>
        </p15:guide>
        <p15:guide id="8" orient="horz" pos="4752">
          <p15:clr>
            <a:srgbClr val="9AA0A6"/>
          </p15:clr>
        </p15:guide>
        <p15:guide id="9" orient="horz" pos="6048">
          <p15:clr>
            <a:srgbClr val="9AA0A6"/>
          </p15:clr>
        </p15:guide>
        <p15:guide id="10" orient="horz" pos="4968">
          <p15:clr>
            <a:srgbClr val="9AA0A6"/>
          </p15:clr>
        </p15:guide>
        <p15:guide id="11" orient="horz" pos="2232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thony Selley" initials="" lastIdx="8" clrIdx="0"/>
  <p:cmAuthor id="1" name="Emma van Damme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94"/>
  </p:normalViewPr>
  <p:slideViewPr>
    <p:cSldViewPr snapToGrid="0">
      <p:cViewPr varScale="1">
        <p:scale>
          <a:sx n="53" d="100"/>
          <a:sy n="53" d="100"/>
        </p:scale>
        <p:origin x="256" y="504"/>
      </p:cViewPr>
      <p:guideLst>
        <p:guide pos="717"/>
        <p:guide orient="horz" pos="1944"/>
        <p:guide orient="horz" pos="2880"/>
        <p:guide orient="horz" pos="6768"/>
        <p:guide orient="horz" pos="3102"/>
        <p:guide pos="1198"/>
        <p:guide orient="horz" pos="4356"/>
        <p:guide orient="horz" pos="4752"/>
        <p:guide orient="horz" pos="6048"/>
        <p:guide orient="horz" pos="4968"/>
        <p:guide orient="horz" pos="22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tableStyles" Target="tableStyles.xml"/><Relationship Id="rId20" Type="http://schemas.openxmlformats.org/officeDocument/2006/relationships/font" Target="fonts/font1.fntdata"/><Relationship Id="rId41" Type="http://schemas.openxmlformats.org/officeDocument/2006/relationships/font" Target="fonts/font22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8-27T04:06:16.205" idx="2">
    <p:pos x="639" y="1935"/>
    <p:text>Verbal / visual emphasis!? bring in data on the virus!?</p:text>
  </p:cm>
  <p:cm authorId="0" dt="2020-08-27T10:13:53.461" idx="1">
    <p:pos x="639" y="1935"/>
    <p:text>Add more on this being a daily check! Separate slide for this?</p:text>
  </p:cm>
  <p:cm authorId="1" dt="2020-08-27T10:13:53.461" idx="1">
    <p:pos x="639" y="1935"/>
    <p:text>Have gone through and added the "daily check" wording throughout on various slides to reinforce this :) Let me know if that is sufficient cc @crysty@praekelt.org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7T10:14:58.362" idx="2">
    <p:pos x="6000" y="0"/>
    <p:text>Have put this into onto two slides to be able to include this image which explain the 3 E's really well. cc @crysty@praekelt.org</p:text>
  </p:cm>
  <p:cm authorId="0" dt="2020-09-02T08:52:32.871" idx="3">
    <p:pos x="721" y="2081"/>
    <p:text>Add a website link.</p:text>
  </p:cm>
  <p:cm authorId="1" dt="2020-09-02T08:52:32.871" idx="3">
    <p:pos x="721" y="2081"/>
    <p:text>Added link: https://www.ecubed-dbe.org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4b43e4eec_3_4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94b43e4eec_3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94b43e4eec_1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94b43e4eec_1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94b43e4eec_1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94b43e4eec_1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94b43e4eec_1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94b43e4eec_1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94b43e4eec_1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94b43e4eec_1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94b43e4eec_3_6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will be about 5 or 6 slides. </a:t>
            </a:r>
            <a:endParaRPr/>
          </a:p>
        </p:txBody>
      </p:sp>
      <p:sp>
        <p:nvSpPr>
          <p:cNvPr id="351" name="Google Shape;351;g94b43e4eec_3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94b43e4eec_3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94b43e4eec_3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9352c816f4_0_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g9352c816f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9516ba70dc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g9516ba70d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4b43e4eec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94b43e4eec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94b43e4eec_1_25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94b43e4eec_1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94b43e4eec_1_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94b43e4eec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4b43e4eec_1_4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94b43e4eec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94b43e4eec_1_26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94b43e4eec_1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94b43e4eec_1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94b43e4eec_1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94b43e4eec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94b43e4eec_1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94b43e4eec_1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94b43e4eec_1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Picture 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784230" y="12516786"/>
            <a:ext cx="1180268" cy="11899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Google Shape;11;p2"/>
          <p:cNvCxnSpPr/>
          <p:nvPr/>
        </p:nvCxnSpPr>
        <p:spPr>
          <a:xfrm>
            <a:off x="23074002" y="12844197"/>
            <a:ext cx="1" cy="662871"/>
          </a:xfrm>
          <a:prstGeom prst="straightConnector1">
            <a:avLst/>
          </a:prstGeom>
          <a:noFill/>
          <a:ln w="12700" cap="flat" cmpd="sng">
            <a:solidFill>
              <a:srgbClr val="EDEDED"/>
            </a:solidFill>
            <a:prstDash val="solid"/>
            <a:miter lim="8000"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234774" y="-7714"/>
            <a:ext cx="24134238" cy="1228864"/>
            <a:chOff x="-1" y="-3"/>
            <a:chExt cx="24134235" cy="1228862"/>
          </a:xfrm>
        </p:grpSpPr>
        <p:pic>
          <p:nvPicPr>
            <p:cNvPr id="13" name="Google Shape;13;p2" descr="Picture 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99660"/>
              <a:ext cx="3033147" cy="10624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2" descr="Picture 2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1081245" y="10211"/>
              <a:ext cx="3052989" cy="121864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" name="Google Shape;15;p2"/>
            <p:cNvGrpSpPr/>
            <p:nvPr/>
          </p:nvGrpSpPr>
          <p:grpSpPr>
            <a:xfrm>
              <a:off x="3253494" y="-3"/>
              <a:ext cx="17812773" cy="1202406"/>
              <a:chOff x="-1" y="-2"/>
              <a:chExt cx="17812771" cy="1202404"/>
            </a:xfrm>
          </p:grpSpPr>
          <p:grpSp>
            <p:nvGrpSpPr>
              <p:cNvPr id="16" name="Google Shape;16;p2"/>
              <p:cNvGrpSpPr/>
              <p:nvPr/>
            </p:nvGrpSpPr>
            <p:grpSpPr>
              <a:xfrm>
                <a:off x="-1" y="-2"/>
                <a:ext cx="17812771" cy="1202404"/>
                <a:chOff x="0" y="-1"/>
                <a:chExt cx="17812769" cy="1202402"/>
              </a:xfrm>
            </p:grpSpPr>
            <p:pic>
              <p:nvPicPr>
                <p:cNvPr id="17" name="Google Shape;17;p2" descr="Picture 31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 rot="10800000" flipH="1">
                  <a:off x="4730556" y="0"/>
                  <a:ext cx="4835603" cy="120240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8" name="Google Shape;18;p2" descr="Picture 32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 rot="10800000" flipH="1">
                  <a:off x="0" y="0"/>
                  <a:ext cx="7114363" cy="120240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9" name="Google Shape;19;p2" descr="Picture 33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/>
                <a:stretch/>
              </p:blipFill>
              <p:spPr>
                <a:xfrm rot="10800000" flipH="1">
                  <a:off x="14260252" y="0"/>
                  <a:ext cx="3552517" cy="120240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0" name="Google Shape;20;p2" descr="Picture 34"/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/>
                <a:stretch/>
              </p:blipFill>
              <p:spPr>
                <a:xfrm>
                  <a:off x="9553640" y="-1"/>
                  <a:ext cx="4718825" cy="118453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21" name="Google Shape;21;p2" descr="Picture 30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8468542" y="129092"/>
                <a:ext cx="944217" cy="94421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2" name="Google Shape;22;p2"/>
          <p:cNvGrpSpPr/>
          <p:nvPr/>
        </p:nvGrpSpPr>
        <p:grpSpPr>
          <a:xfrm>
            <a:off x="-2" y="-209006"/>
            <a:ext cx="24384004" cy="13925008"/>
            <a:chOff x="-1" y="0"/>
            <a:chExt cx="24384004" cy="13925006"/>
          </a:xfrm>
        </p:grpSpPr>
        <p:pic>
          <p:nvPicPr>
            <p:cNvPr id="23" name="Google Shape;23;p2" descr="Picture 1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-1" y="0"/>
              <a:ext cx="24384004" cy="139250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24;p2" descr="Picture 14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6918525" y="4308917"/>
              <a:ext cx="7465475" cy="42984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p2" descr="Picture 15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7359141" y="4710262"/>
              <a:ext cx="6574587" cy="32507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Google Shape;26;p2"/>
            <p:cNvSpPr/>
            <p:nvPr/>
          </p:nvSpPr>
          <p:spPr>
            <a:xfrm>
              <a:off x="1676398" y="4776394"/>
              <a:ext cx="13687406" cy="3369600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32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600"/>
                <a:buFont typeface="Calibri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Google Shape;27;p2"/>
          <p:cNvSpPr txBox="1">
            <a:spLocks noGrp="1"/>
          </p:cNvSpPr>
          <p:nvPr>
            <p:ph type="title"/>
          </p:nvPr>
        </p:nvSpPr>
        <p:spPr>
          <a:xfrm>
            <a:off x="1776402" y="4591060"/>
            <a:ext cx="13487401" cy="2425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Montserrat"/>
              <a:buNone/>
              <a:defRPr sz="8000" b="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body" idx="1"/>
          </p:nvPr>
        </p:nvSpPr>
        <p:spPr>
          <a:xfrm>
            <a:off x="1776403" y="7021765"/>
            <a:ext cx="4753273" cy="91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Montserrat"/>
              <a:buNone/>
              <a:defRPr sz="4800"/>
            </a:lvl1pPr>
            <a:lvl2pPr marL="914400" lvl="1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Montserrat"/>
              <a:buNone/>
              <a:defRPr sz="4800"/>
            </a:lvl2pPr>
            <a:lvl3pPr marL="1371600" lvl="2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Montserrat"/>
              <a:buNone/>
              <a:defRPr sz="4800"/>
            </a:lvl3pPr>
            <a:lvl4pPr marL="1828800" lvl="3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Montserrat"/>
              <a:buNone/>
              <a:defRPr sz="4800"/>
            </a:lvl4pPr>
            <a:lvl5pPr marL="2286000" lvl="4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Montserrat"/>
              <a:buNone/>
              <a:defRPr sz="4800"/>
            </a:lvl5pPr>
            <a:lvl6pPr marL="2743200" lvl="5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sldNum" idx="1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Montserrat Medium"/>
              <a:buNone/>
              <a:defRPr sz="2400" b="0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Montserrat Medium"/>
              <a:buNone/>
              <a:defRPr sz="2400" b="0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Montserrat Medium"/>
              <a:buNone/>
              <a:defRPr sz="2400" b="0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Montserrat Medium"/>
              <a:buNone/>
              <a:defRPr sz="2400" b="0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Montserrat Medium"/>
              <a:buNone/>
              <a:defRPr sz="2400" b="0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Montserrat Medium"/>
              <a:buNone/>
              <a:defRPr sz="2400" b="0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Montserrat Medium"/>
              <a:buNone/>
              <a:defRPr sz="2400" b="0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Montserrat Medium"/>
              <a:buNone/>
              <a:defRPr sz="2400" b="0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Montserrat Medium"/>
              <a:buNone/>
              <a:defRPr sz="2400" b="0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Bullets &amp; Photo">
  <p:cSld name="Title, Bullets &amp; Photo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>
            <a:spLocks noGrp="1"/>
          </p:cNvSpPr>
          <p:nvPr>
            <p:ph type="pic" idx="2"/>
          </p:nvPr>
        </p:nvSpPr>
        <p:spPr>
          <a:xfrm>
            <a:off x="8794253" y="3637358"/>
            <a:ext cx="13260587" cy="884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5" cy="3036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>
            <a:lvl1pPr marL="457200" lvl="0" indent="-57848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510"/>
              <a:buFont typeface="Helvetica Neue"/>
              <a:buChar char="•"/>
              <a:defRPr sz="3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57848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510"/>
              <a:buFont typeface="Helvetica Neue"/>
              <a:buChar char="•"/>
              <a:defRPr sz="3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57848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510"/>
              <a:buFont typeface="Helvetica Neue"/>
              <a:buChar char="•"/>
              <a:defRPr sz="3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57848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510"/>
              <a:buFont typeface="Helvetica Neue"/>
              <a:buChar char="•"/>
              <a:defRPr sz="3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57848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510"/>
              <a:buFont typeface="Helvetica Neue"/>
              <a:buChar char="•"/>
              <a:defRPr sz="3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ldNum" idx="1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400">
              <a:solidFill>
                <a:srgbClr val="88888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to - 3 Up">
  <p:cSld name="Photo - 3 Up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>
            <a:spLocks noGrp="1"/>
          </p:cNvSpPr>
          <p:nvPr>
            <p:ph type="pic" idx="2"/>
          </p:nvPr>
        </p:nvSpPr>
        <p:spPr>
          <a:xfrm>
            <a:off x="12442031" y="7072312"/>
            <a:ext cx="8514489" cy="5679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>
            <a:spLocks noGrp="1"/>
          </p:cNvSpPr>
          <p:nvPr>
            <p:ph type="pic" idx="3"/>
          </p:nvPr>
        </p:nvSpPr>
        <p:spPr>
          <a:xfrm>
            <a:off x="12192000" y="1250156"/>
            <a:ext cx="8251032" cy="550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>
            <a:spLocks noGrp="1"/>
          </p:cNvSpPr>
          <p:nvPr>
            <p:ph type="pic" idx="4"/>
          </p:nvPr>
        </p:nvSpPr>
        <p:spPr>
          <a:xfrm>
            <a:off x="-291704" y="1250156"/>
            <a:ext cx="16850319" cy="11233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400">
              <a:solidFill>
                <a:srgbClr val="88888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i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2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Helvetica Neue"/>
              <a:buNone/>
              <a:defRPr sz="4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400">
              <a:solidFill>
                <a:srgbClr val="88888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to">
  <p:cSld name="Photo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>
            <a:spLocks noGrp="1"/>
          </p:cNvSpPr>
          <p:nvPr>
            <p:ph type="pic" idx="2"/>
          </p:nvPr>
        </p:nvSpPr>
        <p:spPr>
          <a:xfrm>
            <a:off x="1712269" y="0"/>
            <a:ext cx="20959464" cy="13983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400">
              <a:solidFill>
                <a:srgbClr val="88888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 1">
  <p:cSld name="TITLE_1">
    <p:bg>
      <p:bgPr>
        <a:solidFill>
          <a:srgbClr val="FFFFFF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4833937" y="2303859"/>
            <a:ext cx="14715900" cy="46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1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2413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1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469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1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6731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1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9144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1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11557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1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13843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1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15875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1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18288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1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4833937" y="7072312"/>
            <a:ext cx="14715900" cy="15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sldNum" idx="12"/>
          </p:nvPr>
        </p:nvSpPr>
        <p:spPr>
          <a:xfrm>
            <a:off x="11935814" y="13010554"/>
            <a:ext cx="494400" cy="5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88888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958850" y="1338096"/>
            <a:ext cx="22466300" cy="209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23522814" y="12845314"/>
            <a:ext cx="534611" cy="551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Montserrat Medium"/>
              <a:buNone/>
              <a:defRPr sz="2400" b="0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Montserrat Medium"/>
              <a:buNone/>
              <a:defRPr sz="2400" b="0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Montserrat Medium"/>
              <a:buNone/>
              <a:defRPr sz="2400" b="0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Montserrat Medium"/>
              <a:buNone/>
              <a:defRPr sz="2400" b="0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Montserrat Medium"/>
              <a:buNone/>
              <a:defRPr sz="2400" b="0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Montserrat Medium"/>
              <a:buNone/>
              <a:defRPr sz="2400" b="0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Montserrat Medium"/>
              <a:buNone/>
              <a:defRPr sz="2400" b="0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Montserrat Medium"/>
              <a:buNone/>
              <a:defRPr sz="2400" b="0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Montserrat Medium"/>
              <a:buNone/>
              <a:defRPr sz="2400" b="0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400">
              <a:solidFill>
                <a:srgbClr val="88888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Subtitle" type="title">
  <p:cSld name="TITL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400">
              <a:solidFill>
                <a:srgbClr val="88888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to - Horizontal">
  <p:cSld name="Photo - Horizontal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>
            <a:spLocks noGrp="1"/>
          </p:cNvSpPr>
          <p:nvPr>
            <p:ph type="pic" idx="2"/>
          </p:nvPr>
        </p:nvSpPr>
        <p:spPr>
          <a:xfrm>
            <a:off x="5329062" y="406546"/>
            <a:ext cx="13716003" cy="914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400">
              <a:solidFill>
                <a:srgbClr val="88888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- Centre">
  <p:cSld name="Title - Centr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400">
              <a:solidFill>
                <a:srgbClr val="88888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to - Vertical">
  <p:cSld name="Photo - Vertical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>
            <a:spLocks noGrp="1"/>
          </p:cNvSpPr>
          <p:nvPr>
            <p:ph type="pic" idx="2"/>
          </p:nvPr>
        </p:nvSpPr>
        <p:spPr>
          <a:xfrm>
            <a:off x="6231433" y="863203"/>
            <a:ext cx="17439682" cy="1162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Helvetica Neue"/>
              <a:buNone/>
              <a:defRPr sz="8400" b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400">
              <a:solidFill>
                <a:srgbClr val="88888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- Top">
  <p:cSld name="Title - Top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5" cy="3036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400">
              <a:solidFill>
                <a:srgbClr val="88888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ullets">
  <p:cSld name="Title &amp; Bulle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5" cy="3036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5" cy="884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>
            <a:lvl1pPr marL="457200" lvl="0" indent="-63373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sz="4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63373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sz="4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63373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sz="4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63373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sz="4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633729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sz="4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ldNum" idx="1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400">
              <a:solidFill>
                <a:srgbClr val="88888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8850" y="1338096"/>
            <a:ext cx="22466300" cy="209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"/>
              <a:buNone/>
              <a:defRPr sz="6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"/>
              <a:buNone/>
              <a:defRPr sz="6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"/>
              <a:buNone/>
              <a:defRPr sz="6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"/>
              <a:buNone/>
              <a:defRPr sz="6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"/>
              <a:buNone/>
              <a:defRPr sz="6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"/>
              <a:buNone/>
              <a:defRPr sz="6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"/>
              <a:buNone/>
              <a:defRPr sz="6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"/>
              <a:buNone/>
              <a:defRPr sz="6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"/>
              <a:buNone/>
              <a:defRPr sz="6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23522814" y="12845314"/>
            <a:ext cx="534611" cy="551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Montserrat Medium"/>
              <a:buNone/>
              <a:defRPr sz="2400" b="0" i="0" u="none" strike="noStrike" cap="none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Montserrat Medium"/>
              <a:buNone/>
              <a:defRPr sz="2400" b="0" i="0" u="none" strike="noStrike" cap="none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Montserrat Medium"/>
              <a:buNone/>
              <a:defRPr sz="2400" b="0" i="0" u="none" strike="noStrike" cap="none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Montserrat Medium"/>
              <a:buNone/>
              <a:defRPr sz="2400" b="0" i="0" u="none" strike="noStrike" cap="none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Montserrat Medium"/>
              <a:buNone/>
              <a:defRPr sz="2400" b="0" i="0" u="none" strike="noStrike" cap="none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Montserrat Medium"/>
              <a:buNone/>
              <a:defRPr sz="2400" b="0" i="0" u="none" strike="noStrike" cap="none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Montserrat Medium"/>
              <a:buNone/>
              <a:defRPr sz="2400" b="0" i="0" u="none" strike="noStrike" cap="none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Montserrat Medium"/>
              <a:buNone/>
              <a:defRPr sz="2400" b="0" i="0" u="none" strike="noStrike" cap="none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Montserrat Medium"/>
              <a:buNone/>
              <a:defRPr sz="2400" b="0" i="0" u="none" strike="noStrike" cap="none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958850" y="3651250"/>
            <a:ext cx="224663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.png"/><Relationship Id="rId4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1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drive.google.com/file/d/1vvuN-36jx8VMJj7UM857eqvL7LKSlfwX/view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.xml"/><Relationship Id="rId3" Type="http://schemas.openxmlformats.org/officeDocument/2006/relationships/hyperlink" Target="https://www.ecubed-dbe.org" TargetMode="External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AB18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/>
          <p:nvPr/>
        </p:nvSpPr>
        <p:spPr>
          <a:xfrm>
            <a:off x="-1" y="783450"/>
            <a:ext cx="17703825" cy="264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8"/>
          <p:cNvSpPr/>
          <p:nvPr/>
        </p:nvSpPr>
        <p:spPr>
          <a:xfrm>
            <a:off x="1735243" y="4724550"/>
            <a:ext cx="13679100" cy="21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US" sz="10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Launch of HealthCheck for TeacherConnect</a:t>
            </a:r>
            <a:endParaRPr sz="100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1" name="Google Shape;91;p18"/>
          <p:cNvSpPr/>
          <p:nvPr/>
        </p:nvSpPr>
        <p:spPr>
          <a:xfrm>
            <a:off x="1735243" y="10013200"/>
            <a:ext cx="13794900" cy="21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US" sz="4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WhatsApp based support service for SA’s teachers</a:t>
            </a:r>
            <a:endParaRPr sz="4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Helvetica Neue"/>
              <a:buNone/>
            </a:pPr>
            <a:r>
              <a:rPr lang="en-US" sz="40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September 2020</a:t>
            </a:r>
            <a:endParaRPr sz="40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4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 rotWithShape="1">
          <a:blip r:embed="rId3">
            <a:alphaModFix/>
          </a:blip>
          <a:srcRect l="1219" r="1209"/>
          <a:stretch/>
        </p:blipFill>
        <p:spPr>
          <a:xfrm>
            <a:off x="17703775" y="-56600"/>
            <a:ext cx="6756422" cy="1392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 rotWithShape="1">
          <a:blip r:embed="rId4">
            <a:alphaModFix/>
          </a:blip>
          <a:srcRect t="49" b="59"/>
          <a:stretch/>
        </p:blipFill>
        <p:spPr>
          <a:xfrm>
            <a:off x="1793150" y="1154313"/>
            <a:ext cx="5352655" cy="187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 descr="Picture 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43011" y="1291344"/>
            <a:ext cx="1587814" cy="1600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 rotWithShape="1">
          <a:blip r:embed="rId6">
            <a:alphaModFix/>
          </a:blip>
          <a:srcRect t="-59244" b="-43925"/>
          <a:stretch/>
        </p:blipFill>
        <p:spPr>
          <a:xfrm>
            <a:off x="1735243" y="12548247"/>
            <a:ext cx="2802600" cy="52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" name="Google Shape;96;p18"/>
          <p:cNvCxnSpPr/>
          <p:nvPr/>
        </p:nvCxnSpPr>
        <p:spPr>
          <a:xfrm>
            <a:off x="1915250" y="9582625"/>
            <a:ext cx="4950000" cy="0"/>
          </a:xfrm>
          <a:prstGeom prst="straightConnector1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27"/>
          <p:cNvPicPr preferRelativeResize="0"/>
          <p:nvPr/>
        </p:nvPicPr>
        <p:blipFill rotWithShape="1">
          <a:blip r:embed="rId3">
            <a:alphaModFix/>
          </a:blip>
          <a:srcRect l="9470" t="5589" r="7459"/>
          <a:stretch/>
        </p:blipFill>
        <p:spPr>
          <a:xfrm>
            <a:off x="12751925" y="8174798"/>
            <a:ext cx="3375155" cy="6568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7"/>
          <p:cNvPicPr preferRelativeResize="0"/>
          <p:nvPr/>
        </p:nvPicPr>
        <p:blipFill rotWithShape="1">
          <a:blip r:embed="rId4">
            <a:alphaModFix/>
          </a:blip>
          <a:srcRect t="685" r="2229"/>
          <a:stretch/>
        </p:blipFill>
        <p:spPr>
          <a:xfrm>
            <a:off x="13034850" y="8863200"/>
            <a:ext cx="2746601" cy="522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7"/>
          <p:cNvSpPr/>
          <p:nvPr/>
        </p:nvSpPr>
        <p:spPr>
          <a:xfrm>
            <a:off x="13820750" y="8875400"/>
            <a:ext cx="1548900" cy="411900"/>
          </a:xfrm>
          <a:prstGeom prst="rect">
            <a:avLst/>
          </a:prstGeom>
          <a:solidFill>
            <a:srgbClr val="295D5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Higher Health</a:t>
            </a:r>
            <a:endParaRPr sz="13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45" name="Google Shape;24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91400" y="8904851"/>
            <a:ext cx="429361" cy="41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7"/>
          <p:cNvSpPr/>
          <p:nvPr/>
        </p:nvSpPr>
        <p:spPr>
          <a:xfrm>
            <a:off x="13223000" y="10007400"/>
            <a:ext cx="2353500" cy="706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7" name="Google Shape;247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231049" y="10195108"/>
            <a:ext cx="2337742" cy="376549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7"/>
          <p:cNvSpPr/>
          <p:nvPr/>
        </p:nvSpPr>
        <p:spPr>
          <a:xfrm>
            <a:off x="12594773" y="5620080"/>
            <a:ext cx="5295900" cy="22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4343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Before entering campus, students and staff must show that they have completed the daily HealthCheck and are cleared to continue onto campus.</a:t>
            </a:r>
            <a:endParaRPr sz="2700">
              <a:solidFill>
                <a:srgbClr val="43434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49" name="Google Shape;249;p27"/>
          <p:cNvSpPr/>
          <p:nvPr/>
        </p:nvSpPr>
        <p:spPr>
          <a:xfrm>
            <a:off x="683959" y="5620085"/>
            <a:ext cx="5295900" cy="48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4343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Teachers will be encouraged to do a daily HealthCheck through their channel of choice.</a:t>
            </a:r>
            <a:endParaRPr sz="2700">
              <a:solidFill>
                <a:srgbClr val="43434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1219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50" name="Google Shape;250;p27"/>
          <p:cNvSpPr/>
          <p:nvPr/>
        </p:nvSpPr>
        <p:spPr>
          <a:xfrm>
            <a:off x="683959" y="3416089"/>
            <a:ext cx="1548900" cy="8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US" sz="4800" b="1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</a:t>
            </a:r>
            <a:endParaRPr sz="4800" b="1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1" name="Google Shape;251;p27"/>
          <p:cNvSpPr/>
          <p:nvPr/>
        </p:nvSpPr>
        <p:spPr>
          <a:xfrm>
            <a:off x="683936" y="4199845"/>
            <a:ext cx="5191200" cy="8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US" sz="4800" b="1">
                <a:solidFill>
                  <a:srgbClr val="FBAB1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Daily Screening</a:t>
            </a:r>
            <a:endParaRPr sz="4800" b="1">
              <a:solidFill>
                <a:srgbClr val="FBAB1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2" name="Google Shape;252;p27"/>
          <p:cNvSpPr/>
          <p:nvPr/>
        </p:nvSpPr>
        <p:spPr>
          <a:xfrm>
            <a:off x="2295517" y="3339855"/>
            <a:ext cx="845886" cy="860252"/>
          </a:xfrm>
          <a:prstGeom prst="ellipse">
            <a:avLst/>
          </a:prstGeom>
          <a:solidFill>
            <a:srgbClr val="FBAB18"/>
          </a:solidFill>
          <a:ln>
            <a:noFill/>
          </a:ln>
        </p:spPr>
        <p:txBody>
          <a:bodyPr spcFirstLastPara="1" wrap="square" lIns="243800" tIns="243800" rIns="243800" bIns="243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/>
          </a:p>
        </p:txBody>
      </p:sp>
      <p:sp>
        <p:nvSpPr>
          <p:cNvPr id="253" name="Google Shape;253;p27"/>
          <p:cNvSpPr/>
          <p:nvPr/>
        </p:nvSpPr>
        <p:spPr>
          <a:xfrm>
            <a:off x="6495233" y="3416089"/>
            <a:ext cx="1548900" cy="8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US" sz="4800" b="1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</a:t>
            </a:r>
            <a:endParaRPr sz="4800" b="1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4" name="Google Shape;254;p27"/>
          <p:cNvSpPr/>
          <p:nvPr/>
        </p:nvSpPr>
        <p:spPr>
          <a:xfrm>
            <a:off x="6495233" y="4199859"/>
            <a:ext cx="5712900" cy="8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US" sz="4800" b="1">
                <a:solidFill>
                  <a:srgbClr val="FBAB1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Risk Classification</a:t>
            </a:r>
            <a:endParaRPr sz="4800" b="1">
              <a:solidFill>
                <a:srgbClr val="FBAB1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5" name="Google Shape;255;p27"/>
          <p:cNvSpPr/>
          <p:nvPr/>
        </p:nvSpPr>
        <p:spPr>
          <a:xfrm>
            <a:off x="12560400" y="3416089"/>
            <a:ext cx="1548900" cy="8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US" sz="4800" b="1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</a:t>
            </a:r>
            <a:endParaRPr sz="4800" b="1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6" name="Google Shape;256;p27"/>
          <p:cNvSpPr/>
          <p:nvPr/>
        </p:nvSpPr>
        <p:spPr>
          <a:xfrm>
            <a:off x="12560400" y="4199859"/>
            <a:ext cx="5712900" cy="8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rPr lang="en-US" sz="4800" b="1">
                <a:solidFill>
                  <a:srgbClr val="FBAB1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Verification</a:t>
            </a:r>
            <a:endParaRPr sz="4800" b="1">
              <a:solidFill>
                <a:srgbClr val="FBAB1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4800" b="1">
              <a:solidFill>
                <a:srgbClr val="00ADE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57" name="Google Shape;257;p27"/>
          <p:cNvCxnSpPr/>
          <p:nvPr/>
        </p:nvCxnSpPr>
        <p:spPr>
          <a:xfrm>
            <a:off x="669828" y="5333985"/>
            <a:ext cx="5435100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8" name="Google Shape;258;p27"/>
          <p:cNvCxnSpPr/>
          <p:nvPr/>
        </p:nvCxnSpPr>
        <p:spPr>
          <a:xfrm>
            <a:off x="6556107" y="5333985"/>
            <a:ext cx="5435100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9" name="Google Shape;259;p27"/>
          <p:cNvCxnSpPr/>
          <p:nvPr/>
        </p:nvCxnSpPr>
        <p:spPr>
          <a:xfrm>
            <a:off x="12594786" y="5333985"/>
            <a:ext cx="5435100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0" name="Google Shape;260;p27"/>
          <p:cNvSpPr txBox="1">
            <a:spLocks noGrp="1"/>
          </p:cNvSpPr>
          <p:nvPr>
            <p:ph type="sldNum" idx="12"/>
          </p:nvPr>
        </p:nvSpPr>
        <p:spPr>
          <a:xfrm>
            <a:off x="30124294" y="16580326"/>
            <a:ext cx="1951200" cy="13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61" name="Google Shape;261;p27"/>
          <p:cNvSpPr/>
          <p:nvPr/>
        </p:nvSpPr>
        <p:spPr>
          <a:xfrm>
            <a:off x="18406223" y="5620080"/>
            <a:ext cx="5295900" cy="22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4343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For those students and staff who have been classified as moderate or high risk, they will be entered into the NDOH tracking and tracing process.</a:t>
            </a:r>
            <a:endParaRPr sz="2700">
              <a:solidFill>
                <a:srgbClr val="43434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62" name="Google Shape;262;p27"/>
          <p:cNvSpPr/>
          <p:nvPr/>
        </p:nvSpPr>
        <p:spPr>
          <a:xfrm>
            <a:off x="18371850" y="3416089"/>
            <a:ext cx="1548900" cy="8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US" sz="4800" b="1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</a:t>
            </a:r>
            <a:endParaRPr sz="4800" b="1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3" name="Google Shape;263;p27"/>
          <p:cNvSpPr/>
          <p:nvPr/>
        </p:nvSpPr>
        <p:spPr>
          <a:xfrm>
            <a:off x="18371850" y="4199859"/>
            <a:ext cx="5712900" cy="8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US" sz="4800" b="1">
                <a:solidFill>
                  <a:srgbClr val="FBAB1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Follow Up</a:t>
            </a:r>
            <a:endParaRPr sz="4800" b="1">
              <a:solidFill>
                <a:srgbClr val="FBAB1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64" name="Google Shape;264;p27"/>
          <p:cNvCxnSpPr/>
          <p:nvPr/>
        </p:nvCxnSpPr>
        <p:spPr>
          <a:xfrm>
            <a:off x="18406236" y="5333985"/>
            <a:ext cx="5435100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5" name="Google Shape;265;p27"/>
          <p:cNvSpPr/>
          <p:nvPr/>
        </p:nvSpPr>
        <p:spPr>
          <a:xfrm>
            <a:off x="6556100" y="5607750"/>
            <a:ext cx="4928100" cy="6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25" tIns="38125" rIns="38125" bIns="381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343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Once the check has been completed, actions are suggested based on NICD and NDOH guidelines.</a:t>
            </a:r>
            <a:endParaRPr sz="2400">
              <a:solidFill>
                <a:srgbClr val="43434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Helvetica Neue"/>
                <a:ea typeface="Helvetica Neue"/>
                <a:cs typeface="Helvetica Neue"/>
                <a:sym typeface="Helvetica Neue"/>
              </a:rPr>
              <a:t>   </a:t>
            </a:r>
            <a:r>
              <a:rPr lang="en-US"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SELF ISOLATE</a:t>
            </a:r>
            <a:r>
              <a:rPr lang="en-US"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 sz="24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Helvetica Neue"/>
                <a:ea typeface="Helvetica Neue"/>
                <a:cs typeface="Helvetica Neue"/>
                <a:sym typeface="Helvetica Neue"/>
              </a:rPr>
              <a:t>   </a:t>
            </a:r>
            <a:r>
              <a:rPr lang="en-US"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TEST</a:t>
            </a:r>
            <a:endParaRPr sz="2400"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Helvetica Neue"/>
                <a:ea typeface="Helvetica Neue"/>
                <a:cs typeface="Helvetica Neue"/>
                <a:sym typeface="Helvetica Neue"/>
              </a:rPr>
              <a:t>   </a:t>
            </a:r>
            <a:r>
              <a:rPr lang="en-US"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SEEK EMERGENCY CARE</a:t>
            </a:r>
            <a:r>
              <a:rPr lang="en-US"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 sz="24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pSp>
        <p:nvGrpSpPr>
          <p:cNvPr id="266" name="Google Shape;266;p27"/>
          <p:cNvGrpSpPr/>
          <p:nvPr/>
        </p:nvGrpSpPr>
        <p:grpSpPr>
          <a:xfrm>
            <a:off x="667775" y="8017848"/>
            <a:ext cx="3375155" cy="6568955"/>
            <a:chOff x="158625" y="4008924"/>
            <a:chExt cx="1687577" cy="3284477"/>
          </a:xfrm>
        </p:grpSpPr>
        <p:pic>
          <p:nvPicPr>
            <p:cNvPr id="267" name="Google Shape;267;p27"/>
            <p:cNvPicPr preferRelativeResize="0"/>
            <p:nvPr/>
          </p:nvPicPr>
          <p:blipFill rotWithShape="1">
            <a:blip r:embed="rId3">
              <a:alphaModFix/>
            </a:blip>
            <a:srcRect l="9470" t="5589" r="7459"/>
            <a:stretch/>
          </p:blipFill>
          <p:spPr>
            <a:xfrm>
              <a:off x="158625" y="4008924"/>
              <a:ext cx="1687577" cy="32844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Google Shape;268;p2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82588" y="4325525"/>
              <a:ext cx="1407525" cy="26831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9" name="Google Shape;269;p27"/>
          <p:cNvSpPr/>
          <p:nvPr/>
        </p:nvSpPr>
        <p:spPr>
          <a:xfrm>
            <a:off x="1745350" y="8784300"/>
            <a:ext cx="1548900" cy="411900"/>
          </a:xfrm>
          <a:prstGeom prst="rect">
            <a:avLst/>
          </a:prstGeom>
          <a:solidFill>
            <a:srgbClr val="295D5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Higher Health</a:t>
            </a:r>
            <a:endParaRPr sz="13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70" name="Google Shape;270;p27"/>
          <p:cNvPicPr preferRelativeResize="0"/>
          <p:nvPr/>
        </p:nvPicPr>
        <p:blipFill rotWithShape="1">
          <a:blip r:embed="rId8">
            <a:alphaModFix/>
          </a:blip>
          <a:srcRect l="16721" t="8508" r="18965"/>
          <a:stretch/>
        </p:blipFill>
        <p:spPr>
          <a:xfrm>
            <a:off x="2937601" y="8828895"/>
            <a:ext cx="3042557" cy="656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75300" y="8753451"/>
            <a:ext cx="429361" cy="41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7"/>
          <p:cNvSpPr/>
          <p:nvPr/>
        </p:nvSpPr>
        <p:spPr>
          <a:xfrm>
            <a:off x="1079267" y="1100731"/>
            <a:ext cx="76656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Helvetica Neue"/>
                <a:ea typeface="Helvetica Neue"/>
                <a:cs typeface="Helvetica Neue"/>
                <a:sym typeface="Helvetica Neue"/>
              </a:rPr>
              <a:t>TeacherConnect </a:t>
            </a:r>
            <a:r>
              <a:rPr lang="en-US" sz="2700">
                <a:latin typeface="Helvetica Neue Light"/>
                <a:ea typeface="Helvetica Neue Light"/>
                <a:cs typeface="Helvetica Neue Light"/>
                <a:sym typeface="Helvetica Neue Light"/>
              </a:rPr>
              <a:t>and HealthCheck</a:t>
            </a:r>
            <a:endParaRPr sz="27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7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73" name="Google Shape;273;p27"/>
          <p:cNvCxnSpPr/>
          <p:nvPr/>
        </p:nvCxnSpPr>
        <p:spPr>
          <a:xfrm>
            <a:off x="1138533" y="1633333"/>
            <a:ext cx="2384700" cy="24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4" name="Google Shape;274;p27"/>
          <p:cNvSpPr/>
          <p:nvPr/>
        </p:nvSpPr>
        <p:spPr>
          <a:xfrm>
            <a:off x="8044117" y="3339855"/>
            <a:ext cx="846000" cy="860400"/>
          </a:xfrm>
          <a:prstGeom prst="ellipse">
            <a:avLst/>
          </a:prstGeom>
          <a:solidFill>
            <a:srgbClr val="FBAB18"/>
          </a:solidFill>
          <a:ln>
            <a:noFill/>
          </a:ln>
        </p:spPr>
        <p:txBody>
          <a:bodyPr spcFirstLastPara="1" wrap="square" lIns="243800" tIns="243800" rIns="243800" bIns="243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/>
          </a:p>
        </p:txBody>
      </p:sp>
      <p:sp>
        <p:nvSpPr>
          <p:cNvPr id="275" name="Google Shape;275;p27"/>
          <p:cNvSpPr/>
          <p:nvPr/>
        </p:nvSpPr>
        <p:spPr>
          <a:xfrm>
            <a:off x="14039352" y="3339855"/>
            <a:ext cx="846000" cy="860400"/>
          </a:xfrm>
          <a:prstGeom prst="ellipse">
            <a:avLst/>
          </a:prstGeom>
          <a:solidFill>
            <a:srgbClr val="FBAB18"/>
          </a:solidFill>
          <a:ln>
            <a:noFill/>
          </a:ln>
        </p:spPr>
        <p:txBody>
          <a:bodyPr spcFirstLastPara="1" wrap="square" lIns="243800" tIns="243800" rIns="243800" bIns="243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/>
          </a:p>
        </p:txBody>
      </p:sp>
      <p:sp>
        <p:nvSpPr>
          <p:cNvPr id="276" name="Google Shape;276;p27"/>
          <p:cNvSpPr/>
          <p:nvPr/>
        </p:nvSpPr>
        <p:spPr>
          <a:xfrm>
            <a:off x="19920752" y="3339855"/>
            <a:ext cx="846000" cy="860400"/>
          </a:xfrm>
          <a:prstGeom prst="ellipse">
            <a:avLst/>
          </a:prstGeom>
          <a:solidFill>
            <a:srgbClr val="FBAB18"/>
          </a:solidFill>
          <a:ln>
            <a:noFill/>
          </a:ln>
        </p:spPr>
        <p:txBody>
          <a:bodyPr spcFirstLastPara="1" wrap="square" lIns="243800" tIns="243800" rIns="243800" bIns="243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/>
          </a:p>
        </p:txBody>
      </p:sp>
      <p:sp>
        <p:nvSpPr>
          <p:cNvPr id="277" name="Google Shape;277;p27"/>
          <p:cNvSpPr/>
          <p:nvPr/>
        </p:nvSpPr>
        <p:spPr>
          <a:xfrm>
            <a:off x="15310425" y="8901600"/>
            <a:ext cx="1399200" cy="139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7"/>
          <p:cNvSpPr txBox="1"/>
          <p:nvPr/>
        </p:nvSpPr>
        <p:spPr>
          <a:xfrm>
            <a:off x="2331310" y="3250000"/>
            <a:ext cx="774300" cy="10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3700">
              <a:solidFill>
                <a:srgbClr val="FFFFFF"/>
              </a:solidFill>
            </a:endParaRPr>
          </a:p>
        </p:txBody>
      </p:sp>
      <p:sp>
        <p:nvSpPr>
          <p:cNvPr id="279" name="Google Shape;279;p27"/>
          <p:cNvSpPr txBox="1"/>
          <p:nvPr/>
        </p:nvSpPr>
        <p:spPr>
          <a:xfrm>
            <a:off x="8079910" y="3250000"/>
            <a:ext cx="774300" cy="10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3700">
              <a:solidFill>
                <a:srgbClr val="FFFFFF"/>
              </a:solidFill>
            </a:endParaRPr>
          </a:p>
        </p:txBody>
      </p:sp>
      <p:sp>
        <p:nvSpPr>
          <p:cNvPr id="280" name="Google Shape;280;p27"/>
          <p:cNvSpPr txBox="1"/>
          <p:nvPr/>
        </p:nvSpPr>
        <p:spPr>
          <a:xfrm>
            <a:off x="14075145" y="3250000"/>
            <a:ext cx="774300" cy="10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sz="3700">
              <a:solidFill>
                <a:srgbClr val="FFFFFF"/>
              </a:solidFill>
            </a:endParaRPr>
          </a:p>
        </p:txBody>
      </p:sp>
      <p:sp>
        <p:nvSpPr>
          <p:cNvPr id="281" name="Google Shape;281;p27"/>
          <p:cNvSpPr txBox="1"/>
          <p:nvPr/>
        </p:nvSpPr>
        <p:spPr>
          <a:xfrm>
            <a:off x="19956545" y="3250000"/>
            <a:ext cx="774300" cy="10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sz="3700">
              <a:solidFill>
                <a:srgbClr val="FFFFFF"/>
              </a:solidFill>
            </a:endParaRPr>
          </a:p>
        </p:txBody>
      </p:sp>
      <p:pic>
        <p:nvPicPr>
          <p:cNvPr id="282" name="Google Shape;282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310425" y="8901600"/>
            <a:ext cx="1399200" cy="139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33240" y="7591325"/>
            <a:ext cx="590750" cy="5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33240" y="8448575"/>
            <a:ext cx="590750" cy="5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33240" y="9305825"/>
            <a:ext cx="590750" cy="59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28"/>
          <p:cNvPicPr preferRelativeResize="0"/>
          <p:nvPr/>
        </p:nvPicPr>
        <p:blipFill rotWithShape="1">
          <a:blip r:embed="rId3">
            <a:alphaModFix/>
          </a:blip>
          <a:srcRect l="4334" r="7209"/>
          <a:stretch/>
        </p:blipFill>
        <p:spPr>
          <a:xfrm>
            <a:off x="9985950" y="2040850"/>
            <a:ext cx="14398046" cy="932057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8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11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2" name="Google Shape;292;p28"/>
          <p:cNvSpPr txBox="1"/>
          <p:nvPr/>
        </p:nvSpPr>
        <p:spPr>
          <a:xfrm>
            <a:off x="10733532" y="10782972"/>
            <a:ext cx="3714300" cy="1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Clearance Receipts issued for Low Risk </a:t>
            </a:r>
            <a:endParaRPr sz="3200"/>
          </a:p>
        </p:txBody>
      </p:sp>
      <p:sp>
        <p:nvSpPr>
          <p:cNvPr id="293" name="Google Shape;293;p28"/>
          <p:cNvSpPr txBox="1"/>
          <p:nvPr/>
        </p:nvSpPr>
        <p:spPr>
          <a:xfrm>
            <a:off x="15207513" y="10782972"/>
            <a:ext cx="3714300" cy="1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Clearance Denied for Medium Risk </a:t>
            </a:r>
            <a:endParaRPr sz="3200"/>
          </a:p>
        </p:txBody>
      </p:sp>
      <p:sp>
        <p:nvSpPr>
          <p:cNvPr id="294" name="Google Shape;294;p28"/>
          <p:cNvSpPr txBox="1"/>
          <p:nvPr/>
        </p:nvSpPr>
        <p:spPr>
          <a:xfrm>
            <a:off x="19681528" y="10782972"/>
            <a:ext cx="3714300" cy="1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Clearance Denied for </a:t>
            </a:r>
            <a:br>
              <a:rPr lang="en-US" sz="27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-US" sz="27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High Risk </a:t>
            </a:r>
            <a:endParaRPr sz="3200"/>
          </a:p>
        </p:txBody>
      </p:sp>
      <p:sp>
        <p:nvSpPr>
          <p:cNvPr id="295" name="Google Shape;295;p28"/>
          <p:cNvSpPr/>
          <p:nvPr/>
        </p:nvSpPr>
        <p:spPr>
          <a:xfrm>
            <a:off x="1144625" y="4114073"/>
            <a:ext cx="8455200" cy="60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US" sz="5300">
                <a:latin typeface="Helvetica Neue Light"/>
                <a:ea typeface="Helvetica Neue Light"/>
                <a:cs typeface="Helvetica Neue Light"/>
                <a:sym typeface="Helvetica Neue Light"/>
              </a:rPr>
              <a:t>Digital Results generated from </a:t>
            </a:r>
            <a:r>
              <a:rPr lang="en-US" sz="5300" b="1">
                <a:solidFill>
                  <a:srgbClr val="FBAB1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self pre-screenings</a:t>
            </a:r>
            <a:r>
              <a:rPr lang="en-US" sz="5300">
                <a:solidFill>
                  <a:srgbClr val="FBAB1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5300">
                <a:latin typeface="Helvetica Neue Light"/>
                <a:ea typeface="Helvetica Neue Light"/>
                <a:cs typeface="Helvetica Neue Light"/>
                <a:sym typeface="Helvetica Neue Light"/>
              </a:rPr>
              <a:t>give individuals (learners, educators, support staff etc.) an endorsed declaration of their risk level with a validity period of 24 hours.</a:t>
            </a:r>
            <a:endParaRPr sz="27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6" name="Google Shape;296;p28"/>
          <p:cNvSpPr/>
          <p:nvPr/>
        </p:nvSpPr>
        <p:spPr>
          <a:xfrm>
            <a:off x="1231667" y="1253131"/>
            <a:ext cx="76656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Helvetica Neue"/>
                <a:ea typeface="Helvetica Neue"/>
                <a:cs typeface="Helvetica Neue"/>
                <a:sym typeface="Helvetica Neue"/>
              </a:rPr>
              <a:t>TeacherConnect </a:t>
            </a:r>
            <a:r>
              <a:rPr lang="en-US" sz="2700">
                <a:latin typeface="Helvetica Neue Light"/>
                <a:ea typeface="Helvetica Neue Light"/>
                <a:cs typeface="Helvetica Neue Light"/>
                <a:sym typeface="Helvetica Neue Light"/>
              </a:rPr>
              <a:t>receipts with HealthCheck</a:t>
            </a:r>
            <a:endParaRPr sz="27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7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97" name="Google Shape;297;p28"/>
          <p:cNvCxnSpPr/>
          <p:nvPr/>
        </p:nvCxnSpPr>
        <p:spPr>
          <a:xfrm>
            <a:off x="1290933" y="1785733"/>
            <a:ext cx="2384700" cy="24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98" name="Google Shape;298;p28"/>
          <p:cNvGrpSpPr/>
          <p:nvPr/>
        </p:nvGrpSpPr>
        <p:grpSpPr>
          <a:xfrm>
            <a:off x="626948" y="12199709"/>
            <a:ext cx="8802181" cy="1189940"/>
            <a:chOff x="626975" y="11996526"/>
            <a:chExt cx="10309417" cy="1393699"/>
          </a:xfrm>
        </p:grpSpPr>
        <p:grpSp>
          <p:nvGrpSpPr>
            <p:cNvPr id="299" name="Google Shape;299;p28"/>
            <p:cNvGrpSpPr/>
            <p:nvPr/>
          </p:nvGrpSpPr>
          <p:grpSpPr>
            <a:xfrm>
              <a:off x="626975" y="11996526"/>
              <a:ext cx="10309417" cy="1393699"/>
              <a:chOff x="1910598" y="11467375"/>
              <a:chExt cx="11649059" cy="1574801"/>
            </a:xfrm>
          </p:grpSpPr>
          <p:pic>
            <p:nvPicPr>
              <p:cNvPr id="300" name="Google Shape;300;p28"/>
              <p:cNvPicPr preferRelativeResize="0"/>
              <p:nvPr/>
            </p:nvPicPr>
            <p:blipFill rotWithShape="1">
              <a:blip r:embed="rId4">
                <a:alphaModFix/>
              </a:blip>
              <a:srcRect l="-11998" r="-2930"/>
              <a:stretch/>
            </p:blipFill>
            <p:spPr>
              <a:xfrm>
                <a:off x="9850458" y="12153843"/>
                <a:ext cx="3709200" cy="2946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1" name="Google Shape;301;p28" descr="Picture 4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910598" y="11467375"/>
                <a:ext cx="4495801" cy="15748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02" name="Google Shape;302;p28" descr="Picture 2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741355" y="12098385"/>
              <a:ext cx="1180268" cy="118998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9"/>
          <p:cNvSpPr/>
          <p:nvPr/>
        </p:nvSpPr>
        <p:spPr>
          <a:xfrm>
            <a:off x="-46867" y="-80667"/>
            <a:ext cx="24528900" cy="13889700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spcFirstLastPara="1" wrap="square" lIns="243800" tIns="243800" rIns="243800" bIns="243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/>
          </a:p>
        </p:txBody>
      </p:sp>
      <p:sp>
        <p:nvSpPr>
          <p:cNvPr id="308" name="Google Shape;308;p29"/>
          <p:cNvSpPr txBox="1">
            <a:spLocks noGrp="1"/>
          </p:cNvSpPr>
          <p:nvPr>
            <p:ph type="sldNum" idx="12"/>
          </p:nvPr>
        </p:nvSpPr>
        <p:spPr>
          <a:xfrm>
            <a:off x="60248589" y="33160653"/>
            <a:ext cx="3901500" cy="27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309" name="Google Shape;309;p29"/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5561236" y="805353"/>
            <a:ext cx="13261530" cy="11241603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9"/>
          <p:cNvSpPr/>
          <p:nvPr/>
        </p:nvSpPr>
        <p:spPr>
          <a:xfrm>
            <a:off x="14776742" y="12387432"/>
            <a:ext cx="7665600" cy="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HealthCheck Performance  |   25 August 2020</a:t>
            </a:r>
            <a:endParaRPr sz="27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7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1" name="Google Shape;311;p29"/>
          <p:cNvSpPr txBox="1"/>
          <p:nvPr/>
        </p:nvSpPr>
        <p:spPr>
          <a:xfrm>
            <a:off x="14776762" y="1917842"/>
            <a:ext cx="8000100" cy="12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Total HealthCheck users</a:t>
            </a:r>
            <a:endParaRPr sz="4500"/>
          </a:p>
        </p:txBody>
      </p:sp>
      <p:sp>
        <p:nvSpPr>
          <p:cNvPr id="312" name="Google Shape;312;p29"/>
          <p:cNvSpPr txBox="1"/>
          <p:nvPr/>
        </p:nvSpPr>
        <p:spPr>
          <a:xfrm>
            <a:off x="14686263" y="2428533"/>
            <a:ext cx="8408700" cy="17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1,569,748</a:t>
            </a:r>
            <a:endParaRPr sz="133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7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13" name="Google Shape;31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58620" y="2307298"/>
            <a:ext cx="1824000" cy="14571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4" name="Google Shape;314;p29"/>
          <p:cNvCxnSpPr/>
          <p:nvPr/>
        </p:nvCxnSpPr>
        <p:spPr>
          <a:xfrm>
            <a:off x="12345541" y="5310513"/>
            <a:ext cx="100287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5" name="Google Shape;315;p29"/>
          <p:cNvCxnSpPr/>
          <p:nvPr/>
        </p:nvCxnSpPr>
        <p:spPr>
          <a:xfrm>
            <a:off x="2302963" y="8453859"/>
            <a:ext cx="86415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6" name="Google Shape;316;p29"/>
          <p:cNvSpPr txBox="1"/>
          <p:nvPr/>
        </p:nvSpPr>
        <p:spPr>
          <a:xfrm>
            <a:off x="16566200" y="7391450"/>
            <a:ext cx="5694000" cy="36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60%</a:t>
            </a:r>
            <a:r>
              <a:rPr lang="en-US" sz="35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5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USSD (sms)</a:t>
            </a:r>
            <a:r>
              <a:rPr lang="en-US" sz="75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99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endParaRPr sz="99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40%</a:t>
            </a:r>
            <a:r>
              <a:rPr lang="en-US" sz="35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5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WhatsApp</a:t>
            </a:r>
            <a:endParaRPr sz="35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5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317" name="Google Shape;317;p29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259323" y="7253586"/>
            <a:ext cx="6092151" cy="3766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0804" y="12230984"/>
            <a:ext cx="2469282" cy="7521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9"/>
          <p:cNvSpPr txBox="1"/>
          <p:nvPr/>
        </p:nvSpPr>
        <p:spPr>
          <a:xfrm>
            <a:off x="12458604" y="5962616"/>
            <a:ext cx="9915900" cy="7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Current HealthCheck platform usage</a:t>
            </a:r>
            <a:endParaRPr sz="45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20" name="Google Shape;320;p29"/>
          <p:cNvSpPr txBox="1"/>
          <p:nvPr/>
        </p:nvSpPr>
        <p:spPr>
          <a:xfrm>
            <a:off x="3714980" y="8957575"/>
            <a:ext cx="9652800" cy="11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3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4,547,410</a:t>
            </a:r>
            <a:endParaRPr sz="45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7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21" name="Google Shape;321;p29"/>
          <p:cNvSpPr txBox="1"/>
          <p:nvPr/>
        </p:nvSpPr>
        <p:spPr>
          <a:xfrm>
            <a:off x="4920029" y="8697090"/>
            <a:ext cx="6092100" cy="7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Self-Assessments to date</a:t>
            </a:r>
            <a:endParaRPr sz="2400"/>
          </a:p>
        </p:txBody>
      </p:sp>
      <p:pic>
        <p:nvPicPr>
          <p:cNvPr id="322" name="Google Shape;322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93448" y="9021875"/>
            <a:ext cx="1075200" cy="1786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3" name="Google Shape;323;p29"/>
          <p:cNvCxnSpPr/>
          <p:nvPr/>
        </p:nvCxnSpPr>
        <p:spPr>
          <a:xfrm>
            <a:off x="11594065" y="2109525"/>
            <a:ext cx="0" cy="95367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4" name="Google Shape;324;p29"/>
          <p:cNvSpPr txBox="1"/>
          <p:nvPr/>
        </p:nvSpPr>
        <p:spPr>
          <a:xfrm>
            <a:off x="2302938" y="2589616"/>
            <a:ext cx="9915900" cy="7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HealthCheck Risk levels</a:t>
            </a:r>
            <a:endParaRPr sz="45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325" name="Google Shape;325;p29"/>
          <p:cNvCxnSpPr/>
          <p:nvPr/>
        </p:nvCxnSpPr>
        <p:spPr>
          <a:xfrm>
            <a:off x="2465025" y="3854525"/>
            <a:ext cx="0" cy="37719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6" name="Google Shape;326;p29"/>
          <p:cNvCxnSpPr/>
          <p:nvPr/>
        </p:nvCxnSpPr>
        <p:spPr>
          <a:xfrm rot="10800000">
            <a:off x="2442100" y="7649275"/>
            <a:ext cx="82068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7" name="Google Shape;327;p29"/>
          <p:cNvSpPr/>
          <p:nvPr/>
        </p:nvSpPr>
        <p:spPr>
          <a:xfrm>
            <a:off x="2466069" y="4380300"/>
            <a:ext cx="658800" cy="75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9"/>
          <p:cNvSpPr/>
          <p:nvPr/>
        </p:nvSpPr>
        <p:spPr>
          <a:xfrm>
            <a:off x="2466069" y="5471050"/>
            <a:ext cx="430200" cy="75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9"/>
          <p:cNvSpPr/>
          <p:nvPr/>
        </p:nvSpPr>
        <p:spPr>
          <a:xfrm>
            <a:off x="2466069" y="6561825"/>
            <a:ext cx="7665600" cy="75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9"/>
          <p:cNvSpPr txBox="1"/>
          <p:nvPr/>
        </p:nvSpPr>
        <p:spPr>
          <a:xfrm>
            <a:off x="3798329" y="4273157"/>
            <a:ext cx="44967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HighRisk </a:t>
            </a:r>
            <a:endParaRPr sz="32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1" name="Google Shape;331;p29"/>
          <p:cNvSpPr txBox="1"/>
          <p:nvPr/>
        </p:nvSpPr>
        <p:spPr>
          <a:xfrm>
            <a:off x="3798329" y="5386757"/>
            <a:ext cx="44967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MidRisk </a:t>
            </a:r>
            <a:endParaRPr sz="32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2" name="Google Shape;332;p29"/>
          <p:cNvSpPr txBox="1"/>
          <p:nvPr/>
        </p:nvSpPr>
        <p:spPr>
          <a:xfrm>
            <a:off x="3798329" y="6443409"/>
            <a:ext cx="44967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BAB1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LowRisk </a:t>
            </a:r>
            <a:endParaRPr sz="3200" b="1">
              <a:solidFill>
                <a:srgbClr val="FBAB1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84BBA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 sz="3200">
              <a:solidFill>
                <a:srgbClr val="84BBA8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84BBA8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3" name="Google Shape;333;p29"/>
          <p:cNvSpPr/>
          <p:nvPr/>
        </p:nvSpPr>
        <p:spPr>
          <a:xfrm>
            <a:off x="1231667" y="1253131"/>
            <a:ext cx="76656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TeacherConnect </a:t>
            </a:r>
            <a:r>
              <a:rPr lang="en-US" sz="27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reporting dashboards</a:t>
            </a:r>
            <a:endParaRPr sz="27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7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34" name="Google Shape;334;p29"/>
          <p:cNvCxnSpPr/>
          <p:nvPr/>
        </p:nvCxnSpPr>
        <p:spPr>
          <a:xfrm>
            <a:off x="1290933" y="1785733"/>
            <a:ext cx="2384700" cy="24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0"/>
          <p:cNvSpPr/>
          <p:nvPr/>
        </p:nvSpPr>
        <p:spPr>
          <a:xfrm>
            <a:off x="1015100" y="3072475"/>
            <a:ext cx="9399900" cy="7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300">
                <a:latin typeface="Helvetica Neue Light"/>
                <a:ea typeface="Helvetica Neue Light"/>
                <a:cs typeface="Helvetica Neue Light"/>
                <a:sym typeface="Helvetica Neue Light"/>
              </a:rPr>
              <a:t>Video demo of HealthCheck</a:t>
            </a:r>
            <a:endParaRPr sz="53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7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300" b="1">
                <a:latin typeface="Helvetica Neue"/>
                <a:ea typeface="Helvetica Neue"/>
                <a:cs typeface="Helvetica Neue"/>
                <a:sym typeface="Helvetica Neue"/>
              </a:rPr>
              <a:t>Just send </a:t>
            </a:r>
            <a:r>
              <a:rPr lang="en-US" sz="5300" b="1">
                <a:solidFill>
                  <a:srgbClr val="FBAB1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“check” to </a:t>
            </a:r>
            <a:endParaRPr sz="5300" b="1">
              <a:solidFill>
                <a:srgbClr val="FBAB1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300" b="1">
                <a:solidFill>
                  <a:srgbClr val="FBAB1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+27 60 060 3333</a:t>
            </a:r>
            <a:r>
              <a:rPr lang="en-US" sz="5300" b="1">
                <a:latin typeface="Helvetica Neue"/>
                <a:ea typeface="Helvetica Neue"/>
                <a:cs typeface="Helvetica Neue"/>
                <a:sym typeface="Helvetica Neue"/>
              </a:rPr>
              <a:t> to self-screen with TeacherConnect now!</a:t>
            </a:r>
            <a:endParaRPr sz="53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48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US" sz="5000" b="1">
                <a:solidFill>
                  <a:srgbClr val="FBAB1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Check in daily to help keep your school community safe!</a:t>
            </a:r>
            <a:endParaRPr sz="5000" b="1">
              <a:solidFill>
                <a:srgbClr val="FBAB1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53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0" name="Google Shape;340;p30"/>
          <p:cNvSpPr txBox="1">
            <a:spLocks noGrp="1"/>
          </p:cNvSpPr>
          <p:nvPr>
            <p:ph type="sldNum" idx="12"/>
          </p:nvPr>
        </p:nvSpPr>
        <p:spPr>
          <a:xfrm>
            <a:off x="60248589" y="33160653"/>
            <a:ext cx="3901500" cy="27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341" name="Google Shape;341;p30"/>
          <p:cNvSpPr/>
          <p:nvPr/>
        </p:nvSpPr>
        <p:spPr>
          <a:xfrm>
            <a:off x="1079267" y="1100731"/>
            <a:ext cx="76656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Helvetica Neue"/>
                <a:ea typeface="Helvetica Neue"/>
                <a:cs typeface="Helvetica Neue"/>
                <a:sym typeface="Helvetica Neue"/>
              </a:rPr>
              <a:t>TeacherConnect </a:t>
            </a:r>
            <a:r>
              <a:rPr lang="en-US" sz="2700">
                <a:latin typeface="Helvetica Neue Light"/>
                <a:ea typeface="Helvetica Neue Light"/>
                <a:cs typeface="Helvetica Neue Light"/>
                <a:sym typeface="Helvetica Neue Light"/>
              </a:rPr>
              <a:t>How it works</a:t>
            </a:r>
            <a:endParaRPr sz="27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7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42" name="Google Shape;342;p30"/>
          <p:cNvCxnSpPr/>
          <p:nvPr/>
        </p:nvCxnSpPr>
        <p:spPr>
          <a:xfrm>
            <a:off x="1138533" y="1633333"/>
            <a:ext cx="2384700" cy="24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43" name="Google Shape;343;p30"/>
          <p:cNvGrpSpPr/>
          <p:nvPr/>
        </p:nvGrpSpPr>
        <p:grpSpPr>
          <a:xfrm>
            <a:off x="626948" y="12199709"/>
            <a:ext cx="8802181" cy="1189940"/>
            <a:chOff x="626975" y="11996526"/>
            <a:chExt cx="10309417" cy="1393699"/>
          </a:xfrm>
        </p:grpSpPr>
        <p:grpSp>
          <p:nvGrpSpPr>
            <p:cNvPr id="344" name="Google Shape;344;p30"/>
            <p:cNvGrpSpPr/>
            <p:nvPr/>
          </p:nvGrpSpPr>
          <p:grpSpPr>
            <a:xfrm>
              <a:off x="626975" y="11996526"/>
              <a:ext cx="10309417" cy="1393699"/>
              <a:chOff x="1910598" y="11467375"/>
              <a:chExt cx="11649059" cy="1574801"/>
            </a:xfrm>
          </p:grpSpPr>
          <p:pic>
            <p:nvPicPr>
              <p:cNvPr id="345" name="Google Shape;345;p30"/>
              <p:cNvPicPr preferRelativeResize="0"/>
              <p:nvPr/>
            </p:nvPicPr>
            <p:blipFill rotWithShape="1">
              <a:blip r:embed="rId3">
                <a:alphaModFix/>
              </a:blip>
              <a:srcRect l="-11998" r="-2930"/>
              <a:stretch/>
            </p:blipFill>
            <p:spPr>
              <a:xfrm>
                <a:off x="9850458" y="12153843"/>
                <a:ext cx="3709200" cy="2946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6" name="Google Shape;346;p30" descr="Picture 4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910598" y="11467375"/>
                <a:ext cx="4495801" cy="15748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47" name="Google Shape;347;p30" descr="Picture 2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741355" y="12098385"/>
              <a:ext cx="1180268" cy="118998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48" name="Google Shape;348;p30" title="DBE.MP4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716883" y="2003400"/>
            <a:ext cx="13097992" cy="982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AB18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1"/>
          <p:cNvSpPr/>
          <p:nvPr/>
        </p:nvSpPr>
        <p:spPr>
          <a:xfrm>
            <a:off x="1907300" y="4925125"/>
            <a:ext cx="11979300" cy="3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US" sz="12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Brought to you by E³</a:t>
            </a:r>
            <a:endParaRPr sz="12000"/>
          </a:p>
        </p:txBody>
      </p:sp>
      <p:sp>
        <p:nvSpPr>
          <p:cNvPr id="354" name="Google Shape;354;p31"/>
          <p:cNvSpPr/>
          <p:nvPr/>
        </p:nvSpPr>
        <p:spPr>
          <a:xfrm>
            <a:off x="1901725" y="10591575"/>
            <a:ext cx="11833500" cy="8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US" sz="4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Assisting teachers in equipping our future generations</a:t>
            </a:r>
            <a:endParaRPr sz="1300"/>
          </a:p>
        </p:txBody>
      </p:sp>
      <p:pic>
        <p:nvPicPr>
          <p:cNvPr id="355" name="Google Shape;35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5225" y="1901150"/>
            <a:ext cx="1979750" cy="197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1"/>
          <p:cNvPicPr preferRelativeResize="0"/>
          <p:nvPr/>
        </p:nvPicPr>
        <p:blipFill rotWithShape="1">
          <a:blip r:embed="rId4">
            <a:alphaModFix/>
          </a:blip>
          <a:srcRect l="1219" r="1209"/>
          <a:stretch/>
        </p:blipFill>
        <p:spPr>
          <a:xfrm>
            <a:off x="17703775" y="-56600"/>
            <a:ext cx="6756422" cy="1392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2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15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2" name="Google Shape;362;p32"/>
          <p:cNvSpPr/>
          <p:nvPr/>
        </p:nvSpPr>
        <p:spPr>
          <a:xfrm>
            <a:off x="1144625" y="3304802"/>
            <a:ext cx="8455200" cy="71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900" b="1" u="sng">
                <a:solidFill>
                  <a:srgbClr val="FBAB18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E³</a:t>
            </a:r>
            <a:r>
              <a:rPr lang="en-US" sz="4900" b="1">
                <a:solidFill>
                  <a:srgbClr val="FBAB1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900">
                <a:solidFill>
                  <a:srgbClr val="4343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is an initiative of the DBE that uses</a:t>
            </a:r>
            <a:r>
              <a:rPr lang="en-US" sz="4900" b="1">
                <a:solidFill>
                  <a:srgbClr val="4B5EA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900" b="1">
                <a:solidFill>
                  <a:srgbClr val="FBAB1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student-centered active learning</a:t>
            </a:r>
            <a:r>
              <a:rPr lang="en-US" sz="4900">
                <a:solidFill>
                  <a:srgbClr val="4343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(including projects and games) in the CAPS curriculum to assist teachers to better prepare learner for the modern economy. </a:t>
            </a:r>
            <a:endParaRPr sz="4900">
              <a:solidFill>
                <a:srgbClr val="43434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63" name="Google Shape;363;p32"/>
          <p:cNvSpPr/>
          <p:nvPr/>
        </p:nvSpPr>
        <p:spPr>
          <a:xfrm>
            <a:off x="1231667" y="1253131"/>
            <a:ext cx="76656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Helvetica Neue"/>
                <a:ea typeface="Helvetica Neue"/>
                <a:cs typeface="Helvetica Neue"/>
                <a:sym typeface="Helvetica Neue"/>
              </a:rPr>
              <a:t>TeacherConnect </a:t>
            </a:r>
            <a:r>
              <a:rPr lang="en-US" sz="2700">
                <a:latin typeface="Helvetica Neue Light"/>
                <a:ea typeface="Helvetica Neue Light"/>
                <a:cs typeface="Helvetica Neue Light"/>
                <a:sym typeface="Helvetica Neue Light"/>
              </a:rPr>
              <a:t>E³ and the DBE</a:t>
            </a:r>
            <a:endParaRPr sz="27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7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64" name="Google Shape;364;p32"/>
          <p:cNvCxnSpPr/>
          <p:nvPr/>
        </p:nvCxnSpPr>
        <p:spPr>
          <a:xfrm>
            <a:off x="1290933" y="1785733"/>
            <a:ext cx="2384700" cy="24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65" name="Google Shape;365;p32"/>
          <p:cNvGrpSpPr/>
          <p:nvPr/>
        </p:nvGrpSpPr>
        <p:grpSpPr>
          <a:xfrm>
            <a:off x="626948" y="12199709"/>
            <a:ext cx="8802181" cy="1189940"/>
            <a:chOff x="626975" y="11996526"/>
            <a:chExt cx="10309417" cy="1393699"/>
          </a:xfrm>
        </p:grpSpPr>
        <p:grpSp>
          <p:nvGrpSpPr>
            <p:cNvPr id="366" name="Google Shape;366;p32"/>
            <p:cNvGrpSpPr/>
            <p:nvPr/>
          </p:nvGrpSpPr>
          <p:grpSpPr>
            <a:xfrm>
              <a:off x="626975" y="11996526"/>
              <a:ext cx="10309417" cy="1393699"/>
              <a:chOff x="1910598" y="11467375"/>
              <a:chExt cx="11649059" cy="1574801"/>
            </a:xfrm>
          </p:grpSpPr>
          <p:pic>
            <p:nvPicPr>
              <p:cNvPr id="367" name="Google Shape;367;p32"/>
              <p:cNvPicPr preferRelativeResize="0"/>
              <p:nvPr/>
            </p:nvPicPr>
            <p:blipFill rotWithShape="1">
              <a:blip r:embed="rId4">
                <a:alphaModFix/>
              </a:blip>
              <a:srcRect l="-11998" r="-2930"/>
              <a:stretch/>
            </p:blipFill>
            <p:spPr>
              <a:xfrm>
                <a:off x="9850458" y="12153843"/>
                <a:ext cx="3709200" cy="2946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68" name="Google Shape;368;p32" descr="Picture 4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910598" y="11467375"/>
                <a:ext cx="4495801" cy="15748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69" name="Google Shape;369;p32" descr="Picture 2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741355" y="12098385"/>
              <a:ext cx="1180268" cy="118998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70" name="Google Shape;370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384637" y="3148452"/>
            <a:ext cx="11208577" cy="7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33"/>
          <p:cNvPicPr preferRelativeResize="0"/>
          <p:nvPr/>
        </p:nvPicPr>
        <p:blipFill rotWithShape="1">
          <a:blip r:embed="rId3">
            <a:alphaModFix/>
          </a:blip>
          <a:srcRect b="4734"/>
          <a:stretch/>
        </p:blipFill>
        <p:spPr>
          <a:xfrm>
            <a:off x="13519376" y="874315"/>
            <a:ext cx="9206725" cy="1625004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33"/>
          <p:cNvSpPr/>
          <p:nvPr/>
        </p:nvSpPr>
        <p:spPr>
          <a:xfrm>
            <a:off x="15871101" y="1644980"/>
            <a:ext cx="5015400" cy="9681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7" name="Google Shape;377;p33"/>
          <p:cNvPicPr preferRelativeResize="0"/>
          <p:nvPr/>
        </p:nvPicPr>
        <p:blipFill rotWithShape="1">
          <a:blip r:embed="rId4">
            <a:alphaModFix/>
          </a:blip>
          <a:srcRect l="37849" t="11330" r="21574" b="32881"/>
          <a:stretch/>
        </p:blipFill>
        <p:spPr>
          <a:xfrm>
            <a:off x="15951601" y="2071280"/>
            <a:ext cx="4846500" cy="86439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pic>
      <p:pic>
        <p:nvPicPr>
          <p:cNvPr id="378" name="Google Shape;378;p33"/>
          <p:cNvPicPr preferRelativeResize="0"/>
          <p:nvPr/>
        </p:nvPicPr>
        <p:blipFill rotWithShape="1">
          <a:blip r:embed="rId5">
            <a:alphaModFix/>
          </a:blip>
          <a:srcRect t="8436" b="-2598"/>
          <a:stretch/>
        </p:blipFill>
        <p:spPr>
          <a:xfrm>
            <a:off x="15951600" y="2966525"/>
            <a:ext cx="4846500" cy="811695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33"/>
          <p:cNvSpPr/>
          <p:nvPr/>
        </p:nvSpPr>
        <p:spPr>
          <a:xfrm>
            <a:off x="16416251" y="2108405"/>
            <a:ext cx="4382100" cy="858000"/>
          </a:xfrm>
          <a:prstGeom prst="rect">
            <a:avLst/>
          </a:prstGeom>
          <a:solidFill>
            <a:srgbClr val="285D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33"/>
          <p:cNvSpPr txBox="1"/>
          <p:nvPr/>
        </p:nvSpPr>
        <p:spPr>
          <a:xfrm>
            <a:off x="17277728" y="2277380"/>
            <a:ext cx="2316300" cy="5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TeacherConnect</a:t>
            </a:r>
            <a:endParaRPr sz="1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81" name="Google Shape;381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419691" y="2152017"/>
            <a:ext cx="768079" cy="714075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33"/>
          <p:cNvSpPr txBox="1">
            <a:spLocks noGrp="1"/>
          </p:cNvSpPr>
          <p:nvPr>
            <p:ph type="sldNum" idx="12"/>
          </p:nvPr>
        </p:nvSpPr>
        <p:spPr>
          <a:xfrm>
            <a:off x="23692330" y="12845314"/>
            <a:ext cx="36510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Montserrat Medium"/>
              <a:buNone/>
            </a:pPr>
            <a:fld id="{00000000-1234-1234-1234-123412341234}" type="slidenum">
              <a:rPr lang="en-US" sz="2400" b="0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16</a:t>
            </a:fld>
            <a:endParaRPr/>
          </a:p>
        </p:txBody>
      </p:sp>
      <p:sp>
        <p:nvSpPr>
          <p:cNvPr id="383" name="Google Shape;383;p33"/>
          <p:cNvSpPr/>
          <p:nvPr/>
        </p:nvSpPr>
        <p:spPr>
          <a:xfrm>
            <a:off x="1079267" y="1100731"/>
            <a:ext cx="76656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Helvetica Neue"/>
                <a:ea typeface="Helvetica Neue"/>
                <a:cs typeface="Helvetica Neue"/>
                <a:sym typeface="Helvetica Neue"/>
              </a:rPr>
              <a:t>TeacherConnect </a:t>
            </a:r>
            <a:endParaRPr sz="27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7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84" name="Google Shape;384;p33"/>
          <p:cNvCxnSpPr/>
          <p:nvPr/>
        </p:nvCxnSpPr>
        <p:spPr>
          <a:xfrm>
            <a:off x="1138533" y="1633333"/>
            <a:ext cx="2384700" cy="24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85" name="Google Shape;385;p33"/>
          <p:cNvGrpSpPr/>
          <p:nvPr/>
        </p:nvGrpSpPr>
        <p:grpSpPr>
          <a:xfrm>
            <a:off x="626948" y="12199709"/>
            <a:ext cx="8802181" cy="1189940"/>
            <a:chOff x="626975" y="11996526"/>
            <a:chExt cx="10309417" cy="1393699"/>
          </a:xfrm>
        </p:grpSpPr>
        <p:grpSp>
          <p:nvGrpSpPr>
            <p:cNvPr id="386" name="Google Shape;386;p33"/>
            <p:cNvGrpSpPr/>
            <p:nvPr/>
          </p:nvGrpSpPr>
          <p:grpSpPr>
            <a:xfrm>
              <a:off x="626975" y="11996526"/>
              <a:ext cx="10309417" cy="1393699"/>
              <a:chOff x="1910598" y="11467375"/>
              <a:chExt cx="11649059" cy="1574801"/>
            </a:xfrm>
          </p:grpSpPr>
          <p:pic>
            <p:nvPicPr>
              <p:cNvPr id="387" name="Google Shape;387;p33"/>
              <p:cNvPicPr preferRelativeResize="0"/>
              <p:nvPr/>
            </p:nvPicPr>
            <p:blipFill rotWithShape="1">
              <a:blip r:embed="rId7">
                <a:alphaModFix/>
              </a:blip>
              <a:srcRect l="-11998" r="-2930"/>
              <a:stretch/>
            </p:blipFill>
            <p:spPr>
              <a:xfrm>
                <a:off x="9850458" y="12153843"/>
                <a:ext cx="3709200" cy="2946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88" name="Google Shape;388;p33" descr="Picture 4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1910598" y="11467375"/>
                <a:ext cx="4495801" cy="15748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89" name="Google Shape;389;p33" descr="Picture 2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741355" y="12098385"/>
              <a:ext cx="1180268" cy="118998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0" name="Google Shape;390;p33"/>
          <p:cNvSpPr/>
          <p:nvPr/>
        </p:nvSpPr>
        <p:spPr>
          <a:xfrm>
            <a:off x="1134125" y="3072475"/>
            <a:ext cx="9297900" cy="7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3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3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300" b="1">
                <a:latin typeface="Helvetica Neue"/>
                <a:ea typeface="Helvetica Neue"/>
                <a:cs typeface="Helvetica Neue"/>
                <a:sym typeface="Helvetica Neue"/>
              </a:rPr>
              <a:t>Just send </a:t>
            </a:r>
            <a:r>
              <a:rPr lang="en-US" sz="5300" b="1">
                <a:solidFill>
                  <a:srgbClr val="FBAB1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“hi” to </a:t>
            </a:r>
            <a:endParaRPr sz="5300" b="1">
              <a:solidFill>
                <a:srgbClr val="FBAB1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300" b="1">
                <a:solidFill>
                  <a:srgbClr val="FBAB1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+27 60 060 3333</a:t>
            </a:r>
            <a:r>
              <a:rPr lang="en-US" sz="5300" b="1">
                <a:latin typeface="Helvetica Neue"/>
                <a:ea typeface="Helvetica Neue"/>
                <a:cs typeface="Helvetica Neue"/>
                <a:sym typeface="Helvetica Neue"/>
              </a:rPr>
              <a:t> to self-screen with TeacherConnect now!</a:t>
            </a:r>
            <a:endParaRPr sz="53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53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53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AB18"/>
        </a:solid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4"/>
          <p:cNvSpPr/>
          <p:nvPr/>
        </p:nvSpPr>
        <p:spPr>
          <a:xfrm>
            <a:off x="-1078275" y="783450"/>
            <a:ext cx="18782100" cy="264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4"/>
          <p:cNvSpPr/>
          <p:nvPr/>
        </p:nvSpPr>
        <p:spPr>
          <a:xfrm>
            <a:off x="1735243" y="6893400"/>
            <a:ext cx="13679100" cy="21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US" sz="10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</a:t>
            </a:r>
            <a:endParaRPr sz="100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7" name="Google Shape;397;p34"/>
          <p:cNvSpPr/>
          <p:nvPr/>
        </p:nvSpPr>
        <p:spPr>
          <a:xfrm>
            <a:off x="1735243" y="10013200"/>
            <a:ext cx="13794900" cy="21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US" sz="4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WhatsApp based support service for SA’s teachers</a:t>
            </a:r>
            <a:endParaRPr sz="4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US" sz="4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September 2020</a:t>
            </a:r>
            <a:endParaRPr sz="40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4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98" name="Google Shape;398;p34"/>
          <p:cNvPicPr preferRelativeResize="0"/>
          <p:nvPr/>
        </p:nvPicPr>
        <p:blipFill rotWithShape="1">
          <a:blip r:embed="rId3">
            <a:alphaModFix/>
          </a:blip>
          <a:srcRect t="49" b="59"/>
          <a:stretch/>
        </p:blipFill>
        <p:spPr>
          <a:xfrm>
            <a:off x="1793150" y="1154313"/>
            <a:ext cx="5352655" cy="187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4" descr="Picture 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43011" y="1291344"/>
            <a:ext cx="1587814" cy="1600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34"/>
          <p:cNvPicPr preferRelativeResize="0"/>
          <p:nvPr/>
        </p:nvPicPr>
        <p:blipFill rotWithShape="1">
          <a:blip r:embed="rId5">
            <a:alphaModFix/>
          </a:blip>
          <a:srcRect t="-59244" b="-43925"/>
          <a:stretch/>
        </p:blipFill>
        <p:spPr>
          <a:xfrm>
            <a:off x="1735243" y="12548247"/>
            <a:ext cx="2802600" cy="52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1" name="Google Shape;401;p34"/>
          <p:cNvCxnSpPr/>
          <p:nvPr/>
        </p:nvCxnSpPr>
        <p:spPr>
          <a:xfrm>
            <a:off x="1915250" y="9582625"/>
            <a:ext cx="4950000" cy="0"/>
          </a:xfrm>
          <a:prstGeom prst="straightConnector1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02" name="Google Shape;402;p34"/>
          <p:cNvPicPr preferRelativeResize="0"/>
          <p:nvPr/>
        </p:nvPicPr>
        <p:blipFill rotWithShape="1">
          <a:blip r:embed="rId6">
            <a:alphaModFix/>
          </a:blip>
          <a:srcRect l="1219" r="1209"/>
          <a:stretch/>
        </p:blipFill>
        <p:spPr>
          <a:xfrm>
            <a:off x="17703775" y="-56600"/>
            <a:ext cx="6756422" cy="1392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1062300" y="2865075"/>
            <a:ext cx="21873900" cy="33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 b="1">
                <a:solidFill>
                  <a:srgbClr val="FBAB1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Learning has evolved…</a:t>
            </a:r>
            <a:endParaRPr sz="5300" b="1">
              <a:solidFill>
                <a:srgbClr val="FBAB1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F1C23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so have we. With this platform, the DBE can now reach teachers in the place 2 billion people visit every day - WhatsApp!</a:t>
            </a:r>
            <a:r>
              <a:rPr lang="en-US" sz="5300">
                <a:solidFill>
                  <a:srgbClr val="4343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 sz="5300">
              <a:solidFill>
                <a:srgbClr val="43434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300" b="1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1079267" y="1100731"/>
            <a:ext cx="76656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Helvetica Neue"/>
                <a:ea typeface="Helvetica Neue"/>
                <a:cs typeface="Helvetica Neue"/>
                <a:sym typeface="Helvetica Neue"/>
              </a:rPr>
              <a:t>TeacherConnect </a:t>
            </a:r>
            <a:r>
              <a:rPr lang="en-US" sz="2700">
                <a:latin typeface="Helvetica Neue Light"/>
                <a:ea typeface="Helvetica Neue Light"/>
                <a:cs typeface="Helvetica Neue Light"/>
                <a:sym typeface="Helvetica Neue Light"/>
              </a:rPr>
              <a:t>Evolution of learning</a:t>
            </a:r>
            <a:endParaRPr sz="27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7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03" name="Google Shape;103;p19"/>
          <p:cNvCxnSpPr/>
          <p:nvPr/>
        </p:nvCxnSpPr>
        <p:spPr>
          <a:xfrm>
            <a:off x="1138533" y="1633333"/>
            <a:ext cx="2384700" cy="24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" name="Google Shape;104;p19"/>
          <p:cNvCxnSpPr/>
          <p:nvPr/>
        </p:nvCxnSpPr>
        <p:spPr>
          <a:xfrm>
            <a:off x="834067" y="-2230933"/>
            <a:ext cx="615300" cy="0"/>
          </a:xfrm>
          <a:prstGeom prst="straightConnector1">
            <a:avLst/>
          </a:prstGeom>
          <a:noFill/>
          <a:ln w="9525" cap="flat" cmpd="sng">
            <a:solidFill>
              <a:srgbClr val="0097A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5" name="Google Shape;105;p19"/>
          <p:cNvSpPr txBox="1"/>
          <p:nvPr/>
        </p:nvSpPr>
        <p:spPr>
          <a:xfrm>
            <a:off x="1461022" y="10922618"/>
            <a:ext cx="1610100" cy="9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D1F26"/>
              </a:buClr>
              <a:buSzPts val="3500"/>
              <a:buFont typeface="Inter"/>
              <a:buNone/>
            </a:pPr>
            <a:r>
              <a:rPr lang="en-US" sz="2800" b="1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rPr>
              <a:t>Print</a:t>
            </a:r>
            <a:endParaRPr sz="2800" b="1">
              <a:solidFill>
                <a:srgbClr val="999999"/>
              </a:solidFill>
            </a:endParaRPr>
          </a:p>
        </p:txBody>
      </p:sp>
      <p:sp>
        <p:nvSpPr>
          <p:cNvPr id="106" name="Google Shape;106;p19"/>
          <p:cNvSpPr txBox="1"/>
          <p:nvPr/>
        </p:nvSpPr>
        <p:spPr>
          <a:xfrm>
            <a:off x="5624778" y="10922618"/>
            <a:ext cx="3315600" cy="9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D1F26"/>
              </a:buClr>
              <a:buSzPts val="3500"/>
              <a:buFont typeface="Inter"/>
              <a:buNone/>
            </a:pPr>
            <a:r>
              <a:rPr lang="en-US" sz="2800" b="1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rPr>
              <a:t>Television</a:t>
            </a:r>
            <a:endParaRPr sz="2800" b="1">
              <a:solidFill>
                <a:srgbClr val="999999"/>
              </a:solidFill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11494190" y="10922725"/>
            <a:ext cx="1507500" cy="9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D1F26"/>
              </a:buClr>
              <a:buSzPts val="3500"/>
              <a:buFont typeface="Inter"/>
              <a:buNone/>
            </a:pPr>
            <a:r>
              <a:rPr lang="en-US" sz="2800" b="1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rPr>
              <a:t>SMS</a:t>
            </a:r>
            <a:endParaRPr sz="2800" b="1">
              <a:solidFill>
                <a:srgbClr val="999999"/>
              </a:solidFill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15774270" y="10922618"/>
            <a:ext cx="2031900" cy="9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D1F26"/>
              </a:buClr>
              <a:buSzPts val="3500"/>
              <a:buFont typeface="Inter"/>
              <a:buNone/>
            </a:pPr>
            <a:r>
              <a:rPr lang="en-US" sz="2800" b="1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rPr>
              <a:t>Social</a:t>
            </a:r>
            <a:endParaRPr sz="2800" b="1">
              <a:solidFill>
                <a:srgbClr val="999999"/>
              </a:solidFill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21016393" y="10922725"/>
            <a:ext cx="1610100" cy="9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1C2CC"/>
              </a:buClr>
              <a:buSzPts val="3500"/>
              <a:buFont typeface="Inter"/>
              <a:buNone/>
            </a:pPr>
            <a:r>
              <a:rPr lang="en-US" sz="3500" b="1" i="0" u="none" strike="noStrike" cap="none">
                <a:solidFill>
                  <a:srgbClr val="FBAB18"/>
                </a:solidFill>
                <a:latin typeface="Inter"/>
                <a:ea typeface="Inter"/>
                <a:cs typeface="Inter"/>
                <a:sym typeface="Inter"/>
              </a:rPr>
              <a:t>Chat</a:t>
            </a:r>
            <a:endParaRPr sz="3500" b="1">
              <a:solidFill>
                <a:srgbClr val="FBAB18"/>
              </a:solidFill>
            </a:endParaRPr>
          </a:p>
        </p:txBody>
      </p:sp>
      <p:cxnSp>
        <p:nvCxnSpPr>
          <p:cNvPr id="110" name="Google Shape;110;p19"/>
          <p:cNvCxnSpPr/>
          <p:nvPr/>
        </p:nvCxnSpPr>
        <p:spPr>
          <a:xfrm>
            <a:off x="1163050" y="3931350"/>
            <a:ext cx="1341000" cy="0"/>
          </a:xfrm>
          <a:prstGeom prst="straightConnector1">
            <a:avLst/>
          </a:prstGeom>
          <a:noFill/>
          <a:ln w="76200" cap="flat" cmpd="sng">
            <a:solidFill>
              <a:srgbClr val="FBAB18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1" name="Google Shape;111;p19"/>
          <p:cNvGrpSpPr/>
          <p:nvPr/>
        </p:nvGrpSpPr>
        <p:grpSpPr>
          <a:xfrm>
            <a:off x="626948" y="12199709"/>
            <a:ext cx="8802181" cy="1189940"/>
            <a:chOff x="626975" y="11996526"/>
            <a:chExt cx="10309417" cy="1393699"/>
          </a:xfrm>
        </p:grpSpPr>
        <p:grpSp>
          <p:nvGrpSpPr>
            <p:cNvPr id="112" name="Google Shape;112;p19"/>
            <p:cNvGrpSpPr/>
            <p:nvPr/>
          </p:nvGrpSpPr>
          <p:grpSpPr>
            <a:xfrm>
              <a:off x="626975" y="11996526"/>
              <a:ext cx="10309417" cy="1393699"/>
              <a:chOff x="1910598" y="11467375"/>
              <a:chExt cx="11649059" cy="1574801"/>
            </a:xfrm>
          </p:grpSpPr>
          <p:pic>
            <p:nvPicPr>
              <p:cNvPr id="113" name="Google Shape;113;p19"/>
              <p:cNvPicPr preferRelativeResize="0"/>
              <p:nvPr/>
            </p:nvPicPr>
            <p:blipFill rotWithShape="1">
              <a:blip r:embed="rId3">
                <a:alphaModFix/>
              </a:blip>
              <a:srcRect l="-11998" r="-2930"/>
              <a:stretch/>
            </p:blipFill>
            <p:spPr>
              <a:xfrm>
                <a:off x="9850458" y="12153843"/>
                <a:ext cx="3709200" cy="2946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4" name="Google Shape;114;p19" descr="Picture 4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910598" y="11467375"/>
                <a:ext cx="4495801" cy="15748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5" name="Google Shape;115;p19" descr="Picture 2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741355" y="12098385"/>
              <a:ext cx="1180268" cy="118998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6" name="Google Shape;11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0225" y="5616213"/>
            <a:ext cx="23615446" cy="4898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AB18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/>
          <p:nvPr/>
        </p:nvSpPr>
        <p:spPr>
          <a:xfrm>
            <a:off x="1793143" y="4925125"/>
            <a:ext cx="12808200" cy="3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US" sz="12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Introducing TeacherConnect</a:t>
            </a:r>
            <a:endParaRPr sz="120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2" name="Google Shape;122;p20"/>
          <p:cNvSpPr/>
          <p:nvPr/>
        </p:nvSpPr>
        <p:spPr>
          <a:xfrm>
            <a:off x="1901725" y="10592125"/>
            <a:ext cx="13794900" cy="8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US" sz="4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platform to benefit the education system, </a:t>
            </a:r>
            <a:br>
              <a:rPr lang="en-US" sz="4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4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teachers and learners alike.</a:t>
            </a:r>
            <a:endParaRPr sz="1300"/>
          </a:p>
        </p:txBody>
      </p:sp>
      <p:pic>
        <p:nvPicPr>
          <p:cNvPr id="123" name="Google Shape;12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4949" y="1901150"/>
            <a:ext cx="1979750" cy="197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 rotWithShape="1">
          <a:blip r:embed="rId4">
            <a:alphaModFix/>
          </a:blip>
          <a:srcRect l="1219" r="1209"/>
          <a:stretch/>
        </p:blipFill>
        <p:spPr>
          <a:xfrm>
            <a:off x="17703775" y="-56600"/>
            <a:ext cx="6756422" cy="1392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>
            <a:spLocks noGrp="1"/>
          </p:cNvSpPr>
          <p:nvPr>
            <p:ph type="title"/>
          </p:nvPr>
        </p:nvSpPr>
        <p:spPr>
          <a:xfrm>
            <a:off x="1035000" y="2324440"/>
            <a:ext cx="22466400" cy="20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</a:pPr>
            <a:r>
              <a:rPr lang="en-US" sz="5300">
                <a:solidFill>
                  <a:srgbClr val="FBAB1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TeacherConnect </a:t>
            </a:r>
            <a:endParaRPr sz="5300">
              <a:solidFill>
                <a:srgbClr val="FBAB1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" name="Google Shape;130;p21"/>
          <p:cNvSpPr txBox="1">
            <a:spLocks noGrp="1"/>
          </p:cNvSpPr>
          <p:nvPr>
            <p:ph type="sldNum" idx="12"/>
          </p:nvPr>
        </p:nvSpPr>
        <p:spPr>
          <a:xfrm>
            <a:off x="23692330" y="12845314"/>
            <a:ext cx="36510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Montserrat Medium"/>
              <a:buNone/>
            </a:pPr>
            <a:fld id="{00000000-1234-1234-1234-123412341234}" type="slidenum">
              <a:rPr lang="en-US" sz="2400" b="0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4</a:t>
            </a:fld>
            <a:endParaRPr/>
          </a:p>
        </p:txBody>
      </p:sp>
      <p:sp>
        <p:nvSpPr>
          <p:cNvPr id="131" name="Google Shape;131;p21"/>
          <p:cNvSpPr/>
          <p:nvPr/>
        </p:nvSpPr>
        <p:spPr>
          <a:xfrm>
            <a:off x="1079267" y="1100731"/>
            <a:ext cx="76656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Helvetica Neue"/>
                <a:ea typeface="Helvetica Neue"/>
                <a:cs typeface="Helvetica Neue"/>
                <a:sym typeface="Helvetica Neue"/>
              </a:rPr>
              <a:t>TeacherConnect </a:t>
            </a:r>
            <a:r>
              <a:rPr lang="en-US" sz="2700">
                <a:latin typeface="Helvetica Neue Light"/>
                <a:ea typeface="Helvetica Neue Light"/>
                <a:cs typeface="Helvetica Neue Light"/>
                <a:sym typeface="Helvetica Neue Light"/>
              </a:rPr>
              <a:t>the service</a:t>
            </a:r>
            <a:endParaRPr sz="27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7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32" name="Google Shape;132;p21"/>
          <p:cNvCxnSpPr/>
          <p:nvPr/>
        </p:nvCxnSpPr>
        <p:spPr>
          <a:xfrm>
            <a:off x="1138533" y="1633333"/>
            <a:ext cx="2384700" cy="24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3" name="Google Shape;133;p21"/>
          <p:cNvSpPr txBox="1"/>
          <p:nvPr/>
        </p:nvSpPr>
        <p:spPr>
          <a:xfrm>
            <a:off x="1029725" y="4685259"/>
            <a:ext cx="9869700" cy="60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>
                <a:solidFill>
                  <a:srgbClr val="4343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TeacherConnect is a</a:t>
            </a:r>
            <a:r>
              <a:rPr lang="en-US" sz="5300" b="1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free real-time chat-based learning and mentorship platform</a:t>
            </a:r>
            <a:r>
              <a:rPr lang="en-US" sz="53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5300">
                <a:solidFill>
                  <a:srgbClr val="4343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for teachers, learners &amp; education.</a:t>
            </a:r>
            <a:endParaRPr sz="5300">
              <a:solidFill>
                <a:srgbClr val="43434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34" name="Google Shape;134;p21"/>
          <p:cNvCxnSpPr/>
          <p:nvPr/>
        </p:nvCxnSpPr>
        <p:spPr>
          <a:xfrm>
            <a:off x="1163050" y="3931350"/>
            <a:ext cx="1341000" cy="0"/>
          </a:xfrm>
          <a:prstGeom prst="straightConnector1">
            <a:avLst/>
          </a:prstGeom>
          <a:noFill/>
          <a:ln w="76200" cap="flat" cmpd="sng">
            <a:solidFill>
              <a:srgbClr val="FBAB18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5" name="Google Shape;135;p21"/>
          <p:cNvGrpSpPr/>
          <p:nvPr/>
        </p:nvGrpSpPr>
        <p:grpSpPr>
          <a:xfrm>
            <a:off x="13519376" y="874315"/>
            <a:ext cx="9206725" cy="16250040"/>
            <a:chOff x="13519376" y="874315"/>
            <a:chExt cx="9206725" cy="16250040"/>
          </a:xfrm>
        </p:grpSpPr>
        <p:pic>
          <p:nvPicPr>
            <p:cNvPr id="136" name="Google Shape;136;p21"/>
            <p:cNvPicPr preferRelativeResize="0"/>
            <p:nvPr/>
          </p:nvPicPr>
          <p:blipFill rotWithShape="1">
            <a:blip r:embed="rId3">
              <a:alphaModFix/>
            </a:blip>
            <a:srcRect b="4734"/>
            <a:stretch/>
          </p:blipFill>
          <p:spPr>
            <a:xfrm>
              <a:off x="13519376" y="874315"/>
              <a:ext cx="9206725" cy="16250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1"/>
            <p:cNvSpPr/>
            <p:nvPr/>
          </p:nvSpPr>
          <p:spPr>
            <a:xfrm>
              <a:off x="15871101" y="1644980"/>
              <a:ext cx="5015400" cy="96819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8" name="Google Shape;138;p21"/>
            <p:cNvPicPr preferRelativeResize="0"/>
            <p:nvPr/>
          </p:nvPicPr>
          <p:blipFill rotWithShape="1">
            <a:blip r:embed="rId4">
              <a:alphaModFix/>
            </a:blip>
            <a:srcRect l="37849" t="11330" r="21574" b="32881"/>
            <a:stretch/>
          </p:blipFill>
          <p:spPr>
            <a:xfrm>
              <a:off x="15951601" y="2071280"/>
              <a:ext cx="4846500" cy="86439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</p:pic>
        <p:sp>
          <p:nvSpPr>
            <p:cNvPr id="139" name="Google Shape;139;p21"/>
            <p:cNvSpPr/>
            <p:nvPr/>
          </p:nvSpPr>
          <p:spPr>
            <a:xfrm>
              <a:off x="16416251" y="2108405"/>
              <a:ext cx="4382100" cy="858000"/>
            </a:xfrm>
            <a:prstGeom prst="rect">
              <a:avLst/>
            </a:prstGeom>
            <a:solidFill>
              <a:srgbClr val="285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1"/>
            <p:cNvSpPr txBox="1"/>
            <p:nvPr/>
          </p:nvSpPr>
          <p:spPr>
            <a:xfrm>
              <a:off x="17277728" y="2277380"/>
              <a:ext cx="2316300" cy="54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TeacherConnect</a:t>
              </a:r>
              <a:endPara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141" name="Google Shape;141;p2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6419691" y="2152017"/>
              <a:ext cx="768079" cy="7140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2" name="Google Shape;142;p21"/>
          <p:cNvPicPr preferRelativeResize="0"/>
          <p:nvPr/>
        </p:nvPicPr>
        <p:blipFill rotWithShape="1">
          <a:blip r:embed="rId6">
            <a:alphaModFix/>
          </a:blip>
          <a:srcRect t="8436" b="-2598"/>
          <a:stretch/>
        </p:blipFill>
        <p:spPr>
          <a:xfrm>
            <a:off x="15951600" y="2966525"/>
            <a:ext cx="4846500" cy="8116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21"/>
          <p:cNvGrpSpPr/>
          <p:nvPr/>
        </p:nvGrpSpPr>
        <p:grpSpPr>
          <a:xfrm>
            <a:off x="626948" y="12199709"/>
            <a:ext cx="8802181" cy="1189940"/>
            <a:chOff x="626975" y="11996526"/>
            <a:chExt cx="10309417" cy="1393699"/>
          </a:xfrm>
        </p:grpSpPr>
        <p:grpSp>
          <p:nvGrpSpPr>
            <p:cNvPr id="144" name="Google Shape;144;p21"/>
            <p:cNvGrpSpPr/>
            <p:nvPr/>
          </p:nvGrpSpPr>
          <p:grpSpPr>
            <a:xfrm>
              <a:off x="626975" y="11996526"/>
              <a:ext cx="10309417" cy="1393699"/>
              <a:chOff x="1910598" y="11467375"/>
              <a:chExt cx="11649059" cy="1574801"/>
            </a:xfrm>
          </p:grpSpPr>
          <p:pic>
            <p:nvPicPr>
              <p:cNvPr id="145" name="Google Shape;145;p21"/>
              <p:cNvPicPr preferRelativeResize="0"/>
              <p:nvPr/>
            </p:nvPicPr>
            <p:blipFill rotWithShape="1">
              <a:blip r:embed="rId7">
                <a:alphaModFix/>
              </a:blip>
              <a:srcRect l="-11998" r="-2930"/>
              <a:stretch/>
            </p:blipFill>
            <p:spPr>
              <a:xfrm>
                <a:off x="9850458" y="12153843"/>
                <a:ext cx="3709200" cy="2946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6" name="Google Shape;146;p21" descr="Picture 4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1910598" y="11467375"/>
                <a:ext cx="4495801" cy="15748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47" name="Google Shape;147;p21" descr="Picture 2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741355" y="12098385"/>
              <a:ext cx="1180268" cy="118998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2"/>
          <p:cNvPicPr preferRelativeResize="0"/>
          <p:nvPr/>
        </p:nvPicPr>
        <p:blipFill rotWithShape="1">
          <a:blip r:embed="rId3">
            <a:alphaModFix/>
          </a:blip>
          <a:srcRect b="4734"/>
          <a:stretch/>
        </p:blipFill>
        <p:spPr>
          <a:xfrm>
            <a:off x="13519376" y="874315"/>
            <a:ext cx="9206725" cy="1625004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2"/>
          <p:cNvSpPr/>
          <p:nvPr/>
        </p:nvSpPr>
        <p:spPr>
          <a:xfrm>
            <a:off x="15871101" y="1644980"/>
            <a:ext cx="5015400" cy="9681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 rotWithShape="1">
          <a:blip r:embed="rId4">
            <a:alphaModFix/>
          </a:blip>
          <a:srcRect l="37849" t="11330" r="21574" b="32881"/>
          <a:stretch/>
        </p:blipFill>
        <p:spPr>
          <a:xfrm>
            <a:off x="15951601" y="2071280"/>
            <a:ext cx="4846500" cy="86439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 rotWithShape="1">
          <a:blip r:embed="rId5">
            <a:alphaModFix/>
          </a:blip>
          <a:srcRect t="8436" b="-2598"/>
          <a:stretch/>
        </p:blipFill>
        <p:spPr>
          <a:xfrm>
            <a:off x="15951600" y="2966525"/>
            <a:ext cx="4846500" cy="8116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/>
          <p:nvPr/>
        </p:nvSpPr>
        <p:spPr>
          <a:xfrm>
            <a:off x="16416251" y="2108405"/>
            <a:ext cx="4382100" cy="858000"/>
          </a:xfrm>
          <a:prstGeom prst="rect">
            <a:avLst/>
          </a:prstGeom>
          <a:solidFill>
            <a:srgbClr val="285D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2"/>
          <p:cNvSpPr txBox="1"/>
          <p:nvPr/>
        </p:nvSpPr>
        <p:spPr>
          <a:xfrm>
            <a:off x="17277728" y="2277380"/>
            <a:ext cx="2316300" cy="5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TeacherConnect</a:t>
            </a:r>
            <a:endParaRPr sz="1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8" name="Google Shape;158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419691" y="2152017"/>
            <a:ext cx="768079" cy="71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2"/>
          <p:cNvSpPr txBox="1">
            <a:spLocks noGrp="1"/>
          </p:cNvSpPr>
          <p:nvPr>
            <p:ph type="sldNum" idx="12"/>
          </p:nvPr>
        </p:nvSpPr>
        <p:spPr>
          <a:xfrm>
            <a:off x="23692330" y="12845314"/>
            <a:ext cx="36510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Montserrat Medium"/>
              <a:buNone/>
            </a:pPr>
            <a:fld id="{00000000-1234-1234-1234-123412341234}" type="slidenum">
              <a:rPr lang="en-US" sz="2400" b="0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5</a:t>
            </a:fld>
            <a:endParaRPr/>
          </a:p>
        </p:txBody>
      </p:sp>
      <p:sp>
        <p:nvSpPr>
          <p:cNvPr id="160" name="Google Shape;160;p22"/>
          <p:cNvSpPr txBox="1">
            <a:spLocks noGrp="1"/>
          </p:cNvSpPr>
          <p:nvPr>
            <p:ph type="body" idx="4294967295"/>
          </p:nvPr>
        </p:nvSpPr>
        <p:spPr>
          <a:xfrm>
            <a:off x="1051300" y="2747425"/>
            <a:ext cx="12268500" cy="78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0850" algn="l" rtl="0">
              <a:spcBef>
                <a:spcPts val="1400"/>
              </a:spcBef>
              <a:spcAft>
                <a:spcPts val="0"/>
              </a:spcAft>
              <a:buClr>
                <a:srgbClr val="FBAB18"/>
              </a:buClr>
              <a:buSzPts val="3500"/>
              <a:buFont typeface="Helvetica Neue"/>
              <a:buChar char="•"/>
            </a:pPr>
            <a:r>
              <a:rPr lang="en-US" sz="3500" b="1">
                <a:solidFill>
                  <a:srgbClr val="FBAB1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Connect</a:t>
            </a:r>
            <a:r>
              <a:rPr lang="en-US" sz="3500">
                <a:solidFill>
                  <a:srgbClr val="FBAB1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5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Providing a WhatsApp chat-based, mobile support line available 24/7 to all teachers</a:t>
            </a:r>
            <a:endParaRPr sz="35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20038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50850" algn="l" rtl="0">
              <a:spcBef>
                <a:spcPts val="1400"/>
              </a:spcBef>
              <a:spcAft>
                <a:spcPts val="0"/>
              </a:spcAft>
              <a:buClr>
                <a:srgbClr val="FBAB18"/>
              </a:buClr>
              <a:buSzPts val="3500"/>
              <a:buFont typeface="Helvetica Neue"/>
              <a:buChar char="●"/>
            </a:pPr>
            <a:r>
              <a:rPr lang="en-US" sz="3500" b="1">
                <a:solidFill>
                  <a:srgbClr val="FBAB1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Helpdesk</a:t>
            </a:r>
            <a:r>
              <a:rPr lang="en-US" sz="35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 AI-powered helpline providing immediate answers and links to information</a:t>
            </a:r>
            <a:endParaRPr sz="35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20038" lvl="0" indent="-71118" algn="l" rtl="0">
              <a:spcBef>
                <a:spcPts val="140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50850" algn="l" rtl="0">
              <a:spcBef>
                <a:spcPts val="1400"/>
              </a:spcBef>
              <a:spcAft>
                <a:spcPts val="0"/>
              </a:spcAft>
              <a:buClr>
                <a:srgbClr val="FBAB18"/>
              </a:buClr>
              <a:buSzPts val="3500"/>
              <a:buFont typeface="Helvetica Neue"/>
              <a:buChar char="●"/>
            </a:pPr>
            <a:r>
              <a:rPr lang="en-US" sz="3500" b="1">
                <a:solidFill>
                  <a:srgbClr val="FBAB1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Learning </a:t>
            </a:r>
            <a:r>
              <a:rPr lang="en-US" sz="35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 Curriculum of E3 pedagogy in mobile format accessible via WhatsApp</a:t>
            </a:r>
            <a:endParaRPr sz="35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20038" lvl="0" indent="-71118" algn="l" rtl="0">
              <a:spcBef>
                <a:spcPts val="140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50850" algn="l" rtl="0">
              <a:spcBef>
                <a:spcPts val="1400"/>
              </a:spcBef>
              <a:spcAft>
                <a:spcPts val="0"/>
              </a:spcAft>
              <a:buClr>
                <a:srgbClr val="FBAB18"/>
              </a:buClr>
              <a:buSzPts val="3500"/>
              <a:buFont typeface="Helvetica Neue"/>
              <a:buChar char="●"/>
            </a:pPr>
            <a:r>
              <a:rPr lang="en-US" sz="3500" b="1">
                <a:solidFill>
                  <a:srgbClr val="FBAB1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Mentoring</a:t>
            </a:r>
            <a:r>
              <a:rPr lang="en-US" sz="35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 Coaching and peer-based support and guidance</a:t>
            </a:r>
            <a:endParaRPr sz="35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20038" lvl="0" indent="-71118" algn="l" rtl="0">
              <a:spcBef>
                <a:spcPts val="140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50850" algn="l" rtl="0">
              <a:spcBef>
                <a:spcPts val="1400"/>
              </a:spcBef>
              <a:spcAft>
                <a:spcPts val="0"/>
              </a:spcAft>
              <a:buClr>
                <a:srgbClr val="FBAB18"/>
              </a:buClr>
              <a:buSzPts val="3500"/>
              <a:buFont typeface="Helvetica Neue"/>
              <a:buChar char="●"/>
            </a:pPr>
            <a:r>
              <a:rPr lang="en-US" sz="3500" b="1">
                <a:solidFill>
                  <a:srgbClr val="FBAB1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Tracking</a:t>
            </a:r>
            <a:r>
              <a:rPr lang="en-US" sz="3500">
                <a:solidFill>
                  <a:srgbClr val="FBAB1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5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Real-time dashboards</a:t>
            </a:r>
            <a:endParaRPr sz="35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1" name="Google Shape;161;p22"/>
          <p:cNvSpPr/>
          <p:nvPr/>
        </p:nvSpPr>
        <p:spPr>
          <a:xfrm>
            <a:off x="1079267" y="1100731"/>
            <a:ext cx="76656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Helvetica Neue"/>
                <a:ea typeface="Helvetica Neue"/>
                <a:cs typeface="Helvetica Neue"/>
                <a:sym typeface="Helvetica Neue"/>
              </a:rPr>
              <a:t>TeacherConnect </a:t>
            </a:r>
            <a:r>
              <a:rPr lang="en-US" sz="2700">
                <a:latin typeface="Helvetica Neue Light"/>
                <a:ea typeface="Helvetica Neue Light"/>
                <a:cs typeface="Helvetica Neue Light"/>
                <a:sym typeface="Helvetica Neue Light"/>
              </a:rPr>
              <a:t>- The Vision</a:t>
            </a:r>
            <a:endParaRPr sz="27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7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62" name="Google Shape;162;p22"/>
          <p:cNvCxnSpPr/>
          <p:nvPr/>
        </p:nvCxnSpPr>
        <p:spPr>
          <a:xfrm>
            <a:off x="1138533" y="1633333"/>
            <a:ext cx="2384700" cy="24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63" name="Google Shape;163;p22"/>
          <p:cNvGrpSpPr/>
          <p:nvPr/>
        </p:nvGrpSpPr>
        <p:grpSpPr>
          <a:xfrm>
            <a:off x="626948" y="12199709"/>
            <a:ext cx="8802181" cy="1189940"/>
            <a:chOff x="626975" y="11996526"/>
            <a:chExt cx="10309417" cy="1393699"/>
          </a:xfrm>
        </p:grpSpPr>
        <p:grpSp>
          <p:nvGrpSpPr>
            <p:cNvPr id="164" name="Google Shape;164;p22"/>
            <p:cNvGrpSpPr/>
            <p:nvPr/>
          </p:nvGrpSpPr>
          <p:grpSpPr>
            <a:xfrm>
              <a:off x="626975" y="11996526"/>
              <a:ext cx="10309417" cy="1393699"/>
              <a:chOff x="1910598" y="11467375"/>
              <a:chExt cx="11649059" cy="1574801"/>
            </a:xfrm>
          </p:grpSpPr>
          <p:pic>
            <p:nvPicPr>
              <p:cNvPr id="165" name="Google Shape;165;p22"/>
              <p:cNvPicPr preferRelativeResize="0"/>
              <p:nvPr/>
            </p:nvPicPr>
            <p:blipFill rotWithShape="1">
              <a:blip r:embed="rId7">
                <a:alphaModFix/>
              </a:blip>
              <a:srcRect l="-11998" r="-2930"/>
              <a:stretch/>
            </p:blipFill>
            <p:spPr>
              <a:xfrm>
                <a:off x="9850458" y="12153843"/>
                <a:ext cx="3709200" cy="2946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6" name="Google Shape;166;p22" descr="Picture 4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1910598" y="11467375"/>
                <a:ext cx="4495801" cy="15748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67" name="Google Shape;167;p22" descr="Picture 2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741355" y="12098385"/>
              <a:ext cx="1180268" cy="118998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AB18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/>
          <p:nvPr/>
        </p:nvSpPr>
        <p:spPr>
          <a:xfrm>
            <a:off x="1793150" y="4925125"/>
            <a:ext cx="13359300" cy="3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US" sz="12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Self-screening with HealthCheck</a:t>
            </a:r>
            <a:endParaRPr sz="120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3" name="Google Shape;173;p23"/>
          <p:cNvSpPr/>
          <p:nvPr/>
        </p:nvSpPr>
        <p:spPr>
          <a:xfrm>
            <a:off x="1901725" y="10592125"/>
            <a:ext cx="13794900" cy="8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US" sz="4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Integrates with TeacherConnect to ensure effective management of Covid-19 in the educational system.</a:t>
            </a:r>
            <a:endParaRPr sz="4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4" name="Google Shape;17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4949" y="1901150"/>
            <a:ext cx="1979750" cy="197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3"/>
          <p:cNvPicPr preferRelativeResize="0"/>
          <p:nvPr/>
        </p:nvPicPr>
        <p:blipFill rotWithShape="1">
          <a:blip r:embed="rId4">
            <a:alphaModFix/>
          </a:blip>
          <a:srcRect l="1219" r="1209"/>
          <a:stretch/>
        </p:blipFill>
        <p:spPr>
          <a:xfrm>
            <a:off x="17703775" y="-56600"/>
            <a:ext cx="6756422" cy="1392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4"/>
          <p:cNvPicPr preferRelativeResize="0"/>
          <p:nvPr/>
        </p:nvPicPr>
        <p:blipFill rotWithShape="1">
          <a:blip r:embed="rId3">
            <a:alphaModFix/>
          </a:blip>
          <a:srcRect b="4734"/>
          <a:stretch/>
        </p:blipFill>
        <p:spPr>
          <a:xfrm>
            <a:off x="13519376" y="874315"/>
            <a:ext cx="9206725" cy="1625004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4"/>
          <p:cNvSpPr/>
          <p:nvPr/>
        </p:nvSpPr>
        <p:spPr>
          <a:xfrm>
            <a:off x="15871101" y="1644980"/>
            <a:ext cx="5015400" cy="9681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2" name="Google Shape;182;p24"/>
          <p:cNvPicPr preferRelativeResize="0"/>
          <p:nvPr/>
        </p:nvPicPr>
        <p:blipFill rotWithShape="1">
          <a:blip r:embed="rId4">
            <a:alphaModFix/>
          </a:blip>
          <a:srcRect l="37849" t="11330" r="21574" b="32881"/>
          <a:stretch/>
        </p:blipFill>
        <p:spPr>
          <a:xfrm>
            <a:off x="15951601" y="2071280"/>
            <a:ext cx="4846500" cy="86439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pic>
      <p:sp>
        <p:nvSpPr>
          <p:cNvPr id="183" name="Google Shape;183;p24"/>
          <p:cNvSpPr/>
          <p:nvPr/>
        </p:nvSpPr>
        <p:spPr>
          <a:xfrm>
            <a:off x="16416251" y="2108405"/>
            <a:ext cx="4382100" cy="858000"/>
          </a:xfrm>
          <a:prstGeom prst="rect">
            <a:avLst/>
          </a:prstGeom>
          <a:solidFill>
            <a:srgbClr val="285D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4"/>
          <p:cNvSpPr txBox="1"/>
          <p:nvPr/>
        </p:nvSpPr>
        <p:spPr>
          <a:xfrm>
            <a:off x="17277728" y="2277380"/>
            <a:ext cx="2316300" cy="5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TeacherConnect</a:t>
            </a:r>
            <a:endParaRPr sz="1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5" name="Google Shape;18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419691" y="2152017"/>
            <a:ext cx="768079" cy="71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4"/>
          <p:cNvSpPr txBox="1">
            <a:spLocks noGrp="1"/>
          </p:cNvSpPr>
          <p:nvPr>
            <p:ph type="sldNum" idx="12"/>
          </p:nvPr>
        </p:nvSpPr>
        <p:spPr>
          <a:xfrm>
            <a:off x="60248589" y="33160653"/>
            <a:ext cx="3901500" cy="27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87" name="Google Shape;187;p24"/>
          <p:cNvSpPr/>
          <p:nvPr/>
        </p:nvSpPr>
        <p:spPr>
          <a:xfrm>
            <a:off x="1079267" y="1100731"/>
            <a:ext cx="76656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Helvetica Neue"/>
                <a:ea typeface="Helvetica Neue"/>
                <a:cs typeface="Helvetica Neue"/>
                <a:sym typeface="Helvetica Neue"/>
              </a:rPr>
              <a:t>TeacherConnect </a:t>
            </a:r>
            <a:r>
              <a:rPr lang="en-US" sz="2700">
                <a:latin typeface="Helvetica Neue Light"/>
                <a:ea typeface="Helvetica Neue Light"/>
                <a:cs typeface="Helvetica Neue Light"/>
                <a:sym typeface="Helvetica Neue Light"/>
              </a:rPr>
              <a:t>and HealthCheck</a:t>
            </a:r>
            <a:endParaRPr sz="27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7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88" name="Google Shape;188;p24"/>
          <p:cNvCxnSpPr/>
          <p:nvPr/>
        </p:nvCxnSpPr>
        <p:spPr>
          <a:xfrm>
            <a:off x="1138533" y="1633333"/>
            <a:ext cx="2384700" cy="24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9" name="Google Shape;189;p24"/>
          <p:cNvSpPr txBox="1"/>
          <p:nvPr/>
        </p:nvSpPr>
        <p:spPr>
          <a:xfrm>
            <a:off x="1029725" y="4685250"/>
            <a:ext cx="10876500" cy="60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>
                <a:solidFill>
                  <a:srgbClr val="4343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To help ensure the safe reopening of schools </a:t>
            </a:r>
            <a:r>
              <a:rPr lang="en-US" sz="5300" b="1">
                <a:solidFill>
                  <a:srgbClr val="FBAB1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TeacherConnect has integrated with HealthCheck</a:t>
            </a:r>
            <a:r>
              <a:rPr lang="en-US" sz="5300">
                <a:solidFill>
                  <a:srgbClr val="4B5E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5300">
                <a:solidFill>
                  <a:srgbClr val="4343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- </a:t>
            </a:r>
            <a:endParaRPr sz="5300">
              <a:solidFill>
                <a:srgbClr val="43434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>
                <a:solidFill>
                  <a:srgbClr val="4343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 National Department of Health self-screening initiative.</a:t>
            </a:r>
            <a:endParaRPr sz="5300">
              <a:solidFill>
                <a:srgbClr val="43434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90" name="Google Shape;190;p24"/>
          <p:cNvPicPr preferRelativeResize="0"/>
          <p:nvPr/>
        </p:nvPicPr>
        <p:blipFill rotWithShape="1">
          <a:blip r:embed="rId6">
            <a:alphaModFix/>
          </a:blip>
          <a:srcRect t="10063"/>
          <a:stretch/>
        </p:blipFill>
        <p:spPr>
          <a:xfrm>
            <a:off x="15955550" y="2983676"/>
            <a:ext cx="4846500" cy="77486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1" name="Google Shape;191;p24"/>
          <p:cNvGrpSpPr/>
          <p:nvPr/>
        </p:nvGrpSpPr>
        <p:grpSpPr>
          <a:xfrm>
            <a:off x="626948" y="12199709"/>
            <a:ext cx="8802181" cy="1189940"/>
            <a:chOff x="626975" y="11996526"/>
            <a:chExt cx="10309417" cy="1393699"/>
          </a:xfrm>
        </p:grpSpPr>
        <p:grpSp>
          <p:nvGrpSpPr>
            <p:cNvPr id="192" name="Google Shape;192;p24"/>
            <p:cNvGrpSpPr/>
            <p:nvPr/>
          </p:nvGrpSpPr>
          <p:grpSpPr>
            <a:xfrm>
              <a:off x="626975" y="11996526"/>
              <a:ext cx="10309417" cy="1393699"/>
              <a:chOff x="1910598" y="11467375"/>
              <a:chExt cx="11649059" cy="1574801"/>
            </a:xfrm>
          </p:grpSpPr>
          <p:pic>
            <p:nvPicPr>
              <p:cNvPr id="193" name="Google Shape;193;p24"/>
              <p:cNvPicPr preferRelativeResize="0"/>
              <p:nvPr/>
            </p:nvPicPr>
            <p:blipFill rotWithShape="1">
              <a:blip r:embed="rId7">
                <a:alphaModFix/>
              </a:blip>
              <a:srcRect l="-11998" r="-2930"/>
              <a:stretch/>
            </p:blipFill>
            <p:spPr>
              <a:xfrm>
                <a:off x="9850458" y="12153843"/>
                <a:ext cx="3709200" cy="2946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4" name="Google Shape;194;p24" descr="Picture 4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1910598" y="11467375"/>
                <a:ext cx="4495801" cy="15748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95" name="Google Shape;195;p24" descr="Picture 2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741355" y="12098385"/>
              <a:ext cx="1180268" cy="118998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5"/>
          <p:cNvPicPr preferRelativeResize="0"/>
          <p:nvPr/>
        </p:nvPicPr>
        <p:blipFill rotWithShape="1">
          <a:blip r:embed="rId3">
            <a:alphaModFix/>
          </a:blip>
          <a:srcRect b="4734"/>
          <a:stretch/>
        </p:blipFill>
        <p:spPr>
          <a:xfrm>
            <a:off x="13519376" y="874315"/>
            <a:ext cx="9206725" cy="16250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5"/>
          <p:cNvSpPr/>
          <p:nvPr/>
        </p:nvSpPr>
        <p:spPr>
          <a:xfrm>
            <a:off x="15871101" y="1644980"/>
            <a:ext cx="5015400" cy="9681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2" name="Google Shape;202;p25"/>
          <p:cNvPicPr preferRelativeResize="0"/>
          <p:nvPr/>
        </p:nvPicPr>
        <p:blipFill rotWithShape="1">
          <a:blip r:embed="rId4">
            <a:alphaModFix/>
          </a:blip>
          <a:srcRect l="37849" t="11330" r="21574" b="32881"/>
          <a:stretch/>
        </p:blipFill>
        <p:spPr>
          <a:xfrm>
            <a:off x="15951601" y="2071280"/>
            <a:ext cx="4846500" cy="86439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pic>
      <p:sp>
        <p:nvSpPr>
          <p:cNvPr id="203" name="Google Shape;203;p25"/>
          <p:cNvSpPr/>
          <p:nvPr/>
        </p:nvSpPr>
        <p:spPr>
          <a:xfrm>
            <a:off x="16416251" y="2108405"/>
            <a:ext cx="4382100" cy="858000"/>
          </a:xfrm>
          <a:prstGeom prst="rect">
            <a:avLst/>
          </a:prstGeom>
          <a:solidFill>
            <a:srgbClr val="285D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5"/>
          <p:cNvSpPr txBox="1"/>
          <p:nvPr/>
        </p:nvSpPr>
        <p:spPr>
          <a:xfrm>
            <a:off x="17277728" y="2277380"/>
            <a:ext cx="2316300" cy="5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TeacherConnect</a:t>
            </a:r>
            <a:endParaRPr sz="1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5" name="Google Shape;20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419691" y="2152017"/>
            <a:ext cx="768079" cy="71407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5"/>
          <p:cNvSpPr txBox="1">
            <a:spLocks noGrp="1"/>
          </p:cNvSpPr>
          <p:nvPr>
            <p:ph type="sldNum" idx="12"/>
          </p:nvPr>
        </p:nvSpPr>
        <p:spPr>
          <a:xfrm>
            <a:off x="60248589" y="33160653"/>
            <a:ext cx="3901500" cy="27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207" name="Google Shape;207;p25"/>
          <p:cNvSpPr/>
          <p:nvPr/>
        </p:nvSpPr>
        <p:spPr>
          <a:xfrm>
            <a:off x="1079267" y="1100731"/>
            <a:ext cx="76656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Helvetica Neue"/>
                <a:ea typeface="Helvetica Neue"/>
                <a:cs typeface="Helvetica Neue"/>
                <a:sym typeface="Helvetica Neue"/>
              </a:rPr>
              <a:t>TeacherConnect </a:t>
            </a:r>
            <a:r>
              <a:rPr lang="en-US" sz="2700">
                <a:latin typeface="Helvetica Neue Light"/>
                <a:ea typeface="Helvetica Neue Light"/>
                <a:cs typeface="Helvetica Neue Light"/>
                <a:sym typeface="Helvetica Neue Light"/>
              </a:rPr>
              <a:t>and HealthCheck</a:t>
            </a:r>
            <a:endParaRPr sz="27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7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08" name="Google Shape;208;p25"/>
          <p:cNvCxnSpPr/>
          <p:nvPr/>
        </p:nvCxnSpPr>
        <p:spPr>
          <a:xfrm>
            <a:off x="1138533" y="1633333"/>
            <a:ext cx="2384700" cy="24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9" name="Google Shape;209;p25"/>
          <p:cNvSpPr txBox="1">
            <a:spLocks noGrp="1"/>
          </p:cNvSpPr>
          <p:nvPr>
            <p:ph type="title" idx="4294967295"/>
          </p:nvPr>
        </p:nvSpPr>
        <p:spPr>
          <a:xfrm>
            <a:off x="1035000" y="2324440"/>
            <a:ext cx="22466400" cy="20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</a:pPr>
            <a:r>
              <a:rPr lang="en-US" sz="5300">
                <a:solidFill>
                  <a:srgbClr val="FBAB1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HealthCheck</a:t>
            </a:r>
            <a:endParaRPr sz="5300">
              <a:solidFill>
                <a:srgbClr val="FBAB1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10" name="Google Shape;210;p25"/>
          <p:cNvCxnSpPr/>
          <p:nvPr/>
        </p:nvCxnSpPr>
        <p:spPr>
          <a:xfrm>
            <a:off x="1163050" y="3931350"/>
            <a:ext cx="1341000" cy="0"/>
          </a:xfrm>
          <a:prstGeom prst="straightConnector1">
            <a:avLst/>
          </a:prstGeom>
          <a:noFill/>
          <a:ln w="76200" cap="flat" cmpd="sng">
            <a:solidFill>
              <a:srgbClr val="FBAB1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1" name="Google Shape;211;p25"/>
          <p:cNvSpPr txBox="1"/>
          <p:nvPr/>
        </p:nvSpPr>
        <p:spPr>
          <a:xfrm>
            <a:off x="1029725" y="4685250"/>
            <a:ext cx="10876500" cy="60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300">
                <a:solidFill>
                  <a:srgbClr val="4343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This </a:t>
            </a:r>
            <a:r>
              <a:rPr lang="en-US" sz="5300" b="1">
                <a:solidFill>
                  <a:srgbClr val="FBAB1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COVID-19 Digital Risk Assessment and mapping tool, HealthCheck</a:t>
            </a:r>
            <a:r>
              <a:rPr lang="en-US" sz="5300">
                <a:solidFill>
                  <a:srgbClr val="4343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allows for early detection, mapping, management and pre-screening of COVID-19 cases. </a:t>
            </a:r>
            <a:endParaRPr sz="5300">
              <a:solidFill>
                <a:srgbClr val="43434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300">
              <a:solidFill>
                <a:srgbClr val="43434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300">
              <a:solidFill>
                <a:srgbClr val="43434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300">
              <a:solidFill>
                <a:srgbClr val="43434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12" name="Google Shape;212;p25"/>
          <p:cNvPicPr preferRelativeResize="0"/>
          <p:nvPr/>
        </p:nvPicPr>
        <p:blipFill rotWithShape="1">
          <a:blip r:embed="rId6">
            <a:alphaModFix/>
          </a:blip>
          <a:srcRect t="10063"/>
          <a:stretch/>
        </p:blipFill>
        <p:spPr>
          <a:xfrm>
            <a:off x="15955550" y="2983676"/>
            <a:ext cx="4846500" cy="77486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3" name="Google Shape;213;p25"/>
          <p:cNvGrpSpPr/>
          <p:nvPr/>
        </p:nvGrpSpPr>
        <p:grpSpPr>
          <a:xfrm>
            <a:off x="626948" y="12199709"/>
            <a:ext cx="8802181" cy="1189940"/>
            <a:chOff x="626975" y="11996526"/>
            <a:chExt cx="10309417" cy="1393699"/>
          </a:xfrm>
        </p:grpSpPr>
        <p:grpSp>
          <p:nvGrpSpPr>
            <p:cNvPr id="214" name="Google Shape;214;p25"/>
            <p:cNvGrpSpPr/>
            <p:nvPr/>
          </p:nvGrpSpPr>
          <p:grpSpPr>
            <a:xfrm>
              <a:off x="626975" y="11996526"/>
              <a:ext cx="10309417" cy="1393699"/>
              <a:chOff x="1910598" y="11467375"/>
              <a:chExt cx="11649059" cy="1574801"/>
            </a:xfrm>
          </p:grpSpPr>
          <p:pic>
            <p:nvPicPr>
              <p:cNvPr id="215" name="Google Shape;215;p25"/>
              <p:cNvPicPr preferRelativeResize="0"/>
              <p:nvPr/>
            </p:nvPicPr>
            <p:blipFill rotWithShape="1">
              <a:blip r:embed="rId7">
                <a:alphaModFix/>
              </a:blip>
              <a:srcRect l="-11998" r="-2930"/>
              <a:stretch/>
            </p:blipFill>
            <p:spPr>
              <a:xfrm>
                <a:off x="9850458" y="12153843"/>
                <a:ext cx="3709200" cy="2946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6" name="Google Shape;216;p25" descr="Picture 4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1910598" y="11467375"/>
                <a:ext cx="4495801" cy="15748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17" name="Google Shape;217;p25" descr="Picture 2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741355" y="12098385"/>
              <a:ext cx="1180268" cy="118998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26"/>
          <p:cNvPicPr preferRelativeResize="0"/>
          <p:nvPr/>
        </p:nvPicPr>
        <p:blipFill rotWithShape="1">
          <a:blip r:embed="rId3">
            <a:alphaModFix/>
          </a:blip>
          <a:srcRect b="4734"/>
          <a:stretch/>
        </p:blipFill>
        <p:spPr>
          <a:xfrm>
            <a:off x="13519376" y="874315"/>
            <a:ext cx="9206725" cy="1625004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6"/>
          <p:cNvSpPr/>
          <p:nvPr/>
        </p:nvSpPr>
        <p:spPr>
          <a:xfrm>
            <a:off x="15871101" y="1644980"/>
            <a:ext cx="5015400" cy="9681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4" name="Google Shape;224;p26"/>
          <p:cNvPicPr preferRelativeResize="0"/>
          <p:nvPr/>
        </p:nvPicPr>
        <p:blipFill rotWithShape="1">
          <a:blip r:embed="rId4">
            <a:alphaModFix/>
          </a:blip>
          <a:srcRect l="37849" t="11330" r="21574" b="32881"/>
          <a:stretch/>
        </p:blipFill>
        <p:spPr>
          <a:xfrm>
            <a:off x="15951601" y="2071280"/>
            <a:ext cx="4846500" cy="86439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pic>
      <p:pic>
        <p:nvPicPr>
          <p:cNvPr id="225" name="Google Shape;225;p26"/>
          <p:cNvPicPr preferRelativeResize="0"/>
          <p:nvPr/>
        </p:nvPicPr>
        <p:blipFill rotWithShape="1">
          <a:blip r:embed="rId5">
            <a:alphaModFix/>
          </a:blip>
          <a:srcRect t="8958" b="-1602"/>
          <a:stretch/>
        </p:blipFill>
        <p:spPr>
          <a:xfrm>
            <a:off x="15951600" y="2966525"/>
            <a:ext cx="4846500" cy="79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6"/>
          <p:cNvSpPr/>
          <p:nvPr/>
        </p:nvSpPr>
        <p:spPr>
          <a:xfrm>
            <a:off x="16416251" y="2108405"/>
            <a:ext cx="4382100" cy="858000"/>
          </a:xfrm>
          <a:prstGeom prst="rect">
            <a:avLst/>
          </a:prstGeom>
          <a:solidFill>
            <a:srgbClr val="285D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6"/>
          <p:cNvSpPr txBox="1"/>
          <p:nvPr/>
        </p:nvSpPr>
        <p:spPr>
          <a:xfrm>
            <a:off x="17277728" y="2277380"/>
            <a:ext cx="2316300" cy="5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TeacherConnect</a:t>
            </a:r>
            <a:endParaRPr sz="1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8" name="Google Shape;228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419691" y="2152017"/>
            <a:ext cx="768079" cy="7140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6"/>
          <p:cNvSpPr txBox="1">
            <a:spLocks noGrp="1"/>
          </p:cNvSpPr>
          <p:nvPr>
            <p:ph type="sldNum" idx="12"/>
          </p:nvPr>
        </p:nvSpPr>
        <p:spPr>
          <a:xfrm>
            <a:off x="60248589" y="33160653"/>
            <a:ext cx="3901500" cy="27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230" name="Google Shape;230;p26"/>
          <p:cNvSpPr/>
          <p:nvPr/>
        </p:nvSpPr>
        <p:spPr>
          <a:xfrm>
            <a:off x="1079200" y="4303467"/>
            <a:ext cx="10044000" cy="6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US" sz="5300">
                <a:solidFill>
                  <a:srgbClr val="4343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As educational facilities reopen performing a </a:t>
            </a:r>
            <a:r>
              <a:rPr lang="en-US" sz="5300" b="1">
                <a:solidFill>
                  <a:srgbClr val="FBAB1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daily</a:t>
            </a:r>
            <a:r>
              <a:rPr lang="en-US" sz="5300">
                <a:solidFill>
                  <a:srgbClr val="FBAB1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5300" b="1">
                <a:solidFill>
                  <a:srgbClr val="FBAB1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self pre-screening</a:t>
            </a:r>
            <a:r>
              <a:rPr lang="en-US" sz="5300">
                <a:solidFill>
                  <a:srgbClr val="F1C23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5300">
                <a:solidFill>
                  <a:srgbClr val="4343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will be a critical step in reducing the spread of COVID-19.</a:t>
            </a:r>
            <a:endParaRPr sz="2700" b="1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1" name="Google Shape;231;p26"/>
          <p:cNvSpPr/>
          <p:nvPr/>
        </p:nvSpPr>
        <p:spPr>
          <a:xfrm>
            <a:off x="1079267" y="1100731"/>
            <a:ext cx="76656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Helvetica Neue"/>
                <a:ea typeface="Helvetica Neue"/>
                <a:cs typeface="Helvetica Neue"/>
                <a:sym typeface="Helvetica Neue"/>
              </a:rPr>
              <a:t>TeacherConnect </a:t>
            </a:r>
            <a:r>
              <a:rPr lang="en-US" sz="2700">
                <a:latin typeface="Helvetica Neue Light"/>
                <a:ea typeface="Helvetica Neue Light"/>
                <a:cs typeface="Helvetica Neue Light"/>
                <a:sym typeface="Helvetica Neue Light"/>
              </a:rPr>
              <a:t>self-screening with HealthCheck</a:t>
            </a:r>
            <a:endParaRPr sz="27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7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32" name="Google Shape;232;p26"/>
          <p:cNvCxnSpPr/>
          <p:nvPr/>
        </p:nvCxnSpPr>
        <p:spPr>
          <a:xfrm>
            <a:off x="1138533" y="1633333"/>
            <a:ext cx="2384700" cy="24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33" name="Google Shape;233;p26"/>
          <p:cNvGrpSpPr/>
          <p:nvPr/>
        </p:nvGrpSpPr>
        <p:grpSpPr>
          <a:xfrm>
            <a:off x="626948" y="12199709"/>
            <a:ext cx="8802181" cy="1189940"/>
            <a:chOff x="626975" y="11996526"/>
            <a:chExt cx="10309417" cy="1393699"/>
          </a:xfrm>
        </p:grpSpPr>
        <p:grpSp>
          <p:nvGrpSpPr>
            <p:cNvPr id="234" name="Google Shape;234;p26"/>
            <p:cNvGrpSpPr/>
            <p:nvPr/>
          </p:nvGrpSpPr>
          <p:grpSpPr>
            <a:xfrm>
              <a:off x="626975" y="11996526"/>
              <a:ext cx="10309417" cy="1393699"/>
              <a:chOff x="1910598" y="11467375"/>
              <a:chExt cx="11649059" cy="1574801"/>
            </a:xfrm>
          </p:grpSpPr>
          <p:pic>
            <p:nvPicPr>
              <p:cNvPr id="235" name="Google Shape;235;p26"/>
              <p:cNvPicPr preferRelativeResize="0"/>
              <p:nvPr/>
            </p:nvPicPr>
            <p:blipFill rotWithShape="1">
              <a:blip r:embed="rId7">
                <a:alphaModFix/>
              </a:blip>
              <a:srcRect l="-11998" r="-2930"/>
              <a:stretch/>
            </p:blipFill>
            <p:spPr>
              <a:xfrm>
                <a:off x="9850458" y="12153843"/>
                <a:ext cx="3709200" cy="2946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6" name="Google Shape;236;p26" descr="Picture 4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1910598" y="11467375"/>
                <a:ext cx="4495801" cy="15748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37" name="Google Shape;237;p26" descr="Picture 2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741355" y="12098385"/>
              <a:ext cx="1180268" cy="118998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589</Words>
  <Application>Microsoft Macintosh PowerPoint</Application>
  <PresentationFormat>Custom</PresentationFormat>
  <Paragraphs>119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Helvetica Neue</vt:lpstr>
      <vt:lpstr>Helvetica Neue Light</vt:lpstr>
      <vt:lpstr>Calibri</vt:lpstr>
      <vt:lpstr>Arial</vt:lpstr>
      <vt:lpstr>Montserrat</vt:lpstr>
      <vt:lpstr>Montserrat Medium</vt:lpstr>
      <vt:lpstr>Inter</vt:lpstr>
      <vt:lpstr>White</vt:lpstr>
      <vt:lpstr>PowerPoint Presentation</vt:lpstr>
      <vt:lpstr>Learning has evolved…  And so have we. With this platform, the DBE can now reach teachers in the place 2 billion people visit every day - WhatsApp!  </vt:lpstr>
      <vt:lpstr>PowerPoint Presentation</vt:lpstr>
      <vt:lpstr>TeacherConnect </vt:lpstr>
      <vt:lpstr>PowerPoint Presentation</vt:lpstr>
      <vt:lpstr>PowerPoint Presentation</vt:lpstr>
      <vt:lpstr>PowerPoint Presentation</vt:lpstr>
      <vt:lpstr>HealthCheck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Margie Worthington-Smith</cp:lastModifiedBy>
  <cp:revision>2</cp:revision>
  <dcterms:modified xsi:type="dcterms:W3CDTF">2020-09-08T09:32:41Z</dcterms:modified>
</cp:coreProperties>
</file>